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398" r:id="rId2"/>
    <p:sldId id="653" r:id="rId3"/>
    <p:sldId id="454" r:id="rId4"/>
    <p:sldId id="326" r:id="rId5"/>
    <p:sldId id="560" r:id="rId6"/>
    <p:sldId id="635" r:id="rId7"/>
    <p:sldId id="627" r:id="rId8"/>
    <p:sldId id="625" r:id="rId9"/>
    <p:sldId id="636" r:id="rId10"/>
    <p:sldId id="637" r:id="rId11"/>
    <p:sldId id="642" r:id="rId12"/>
    <p:sldId id="626" r:id="rId13"/>
    <p:sldId id="639" r:id="rId14"/>
    <p:sldId id="640" r:id="rId15"/>
    <p:sldId id="638" r:id="rId16"/>
    <p:sldId id="641" r:id="rId17"/>
    <p:sldId id="628" r:id="rId18"/>
    <p:sldId id="312" r:id="rId19"/>
    <p:sldId id="467" r:id="rId20"/>
    <p:sldId id="573" r:id="rId21"/>
    <p:sldId id="571" r:id="rId22"/>
    <p:sldId id="596" r:id="rId23"/>
    <p:sldId id="590" r:id="rId24"/>
    <p:sldId id="591" r:id="rId25"/>
    <p:sldId id="593" r:id="rId26"/>
    <p:sldId id="643" r:id="rId27"/>
    <p:sldId id="491" r:id="rId28"/>
    <p:sldId id="651" r:id="rId29"/>
    <p:sldId id="646" r:id="rId30"/>
    <p:sldId id="645" r:id="rId31"/>
    <p:sldId id="601" r:id="rId32"/>
    <p:sldId id="605" r:id="rId33"/>
    <p:sldId id="607" r:id="rId34"/>
    <p:sldId id="610" r:id="rId35"/>
    <p:sldId id="616" r:id="rId36"/>
    <p:sldId id="650" r:id="rId37"/>
    <p:sldId id="652" r:id="rId38"/>
    <p:sldId id="649" r:id="rId39"/>
    <p:sldId id="504" r:id="rId40"/>
    <p:sldId id="512" r:id="rId41"/>
    <p:sldId id="547" r:id="rId42"/>
    <p:sldId id="375" r:id="rId43"/>
    <p:sldId id="557" r:id="rId44"/>
    <p:sldId id="579" r:id="rId45"/>
    <p:sldId id="422" r:id="rId46"/>
    <p:sldId id="577" r:id="rId47"/>
    <p:sldId id="379" r:id="rId48"/>
    <p:sldId id="380" r:id="rId49"/>
    <p:sldId id="381" r:id="rId50"/>
    <p:sldId id="574" r:id="rId51"/>
    <p:sldId id="648" r:id="rId52"/>
    <p:sldId id="647"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3" autoAdjust="0"/>
    <p:restoredTop sz="94692" autoAdjust="0"/>
  </p:normalViewPr>
  <p:slideViewPr>
    <p:cSldViewPr>
      <p:cViewPr varScale="1">
        <p:scale>
          <a:sx n="105" d="100"/>
          <a:sy n="105" d="100"/>
        </p:scale>
        <p:origin x="-132" y="-7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2372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D60368B-89E0-4AA4-848E-2B29F581FD37}" type="doc">
      <dgm:prSet loTypeId="urn:microsoft.com/office/officeart/2005/8/layout/orgChart1" loCatId="hierarchy" qsTypeId="urn:microsoft.com/office/officeart/2005/8/quickstyle/simple3" qsCatId="simple" csTypeId="urn:microsoft.com/office/officeart/2005/8/colors/colorful1#2" csCatId="colorful" phldr="1"/>
      <dgm:spPr/>
      <dgm:t>
        <a:bodyPr/>
        <a:lstStyle/>
        <a:p>
          <a:endParaRPr lang="en-US"/>
        </a:p>
      </dgm:t>
    </dgm:pt>
    <dgm:pt modelId="{08C170B8-5B08-4C18-9D6C-36EC146C1F01}">
      <dgm:prSet phldrT="[Text]" custT="1"/>
      <dgm:spPr/>
      <dgm:t>
        <a:bodyPr/>
        <a:lstStyle/>
        <a:p>
          <a:r>
            <a:rPr lang="fa-IR" sz="2000" b="1" dirty="0" smtClean="0">
              <a:solidFill>
                <a:schemeClr val="tx1"/>
              </a:solidFill>
              <a:cs typeface="B Nazanin" panose="00000400000000000000" pitchFamily="2" charset="-78"/>
            </a:rPr>
            <a:t>آیا علایم مشکوک سرطان وجود دارد؟</a:t>
          </a:r>
          <a:endParaRPr lang="en-US" sz="2000" b="1" dirty="0" smtClean="0">
            <a:solidFill>
              <a:schemeClr val="tx1"/>
            </a:solidFill>
            <a:cs typeface="B Nazanin" panose="00000400000000000000" pitchFamily="2" charset="-78"/>
          </a:endParaRPr>
        </a:p>
        <a:p>
          <a:r>
            <a:rPr lang="en-US" sz="1500" dirty="0" smtClean="0">
              <a:solidFill>
                <a:schemeClr val="tx1"/>
              </a:solidFill>
              <a:cs typeface="B Nazanin" panose="00000400000000000000" pitchFamily="2" charset="-78"/>
            </a:rPr>
            <a:t>(</a:t>
          </a:r>
          <a:r>
            <a:rPr lang="fa-IR" sz="1500" dirty="0" smtClean="0">
              <a:solidFill>
                <a:schemeClr val="tx1"/>
              </a:solidFill>
              <a:cs typeface="B Nazanin" panose="00000400000000000000" pitchFamily="2" charset="-78"/>
            </a:rPr>
            <a:t>پستان / دهانه رحم / روده بزرگ</a:t>
          </a:r>
          <a:r>
            <a:rPr lang="en-US" sz="1500" dirty="0" smtClean="0">
              <a:solidFill>
                <a:schemeClr val="tx1"/>
              </a:solidFill>
              <a:cs typeface="B Nazanin" panose="00000400000000000000" pitchFamily="2" charset="-78"/>
            </a:rPr>
            <a:t>)</a:t>
          </a:r>
          <a:endParaRPr lang="en-US" sz="1500" dirty="0">
            <a:solidFill>
              <a:schemeClr val="tx1"/>
            </a:solidFill>
            <a:cs typeface="B Nazanin" panose="00000400000000000000" pitchFamily="2" charset="-78"/>
          </a:endParaRPr>
        </a:p>
      </dgm:t>
    </dgm:pt>
    <dgm:pt modelId="{C07C462D-57D2-4EE9-BB53-B1F8E278C6C5}" type="parTrans" cxnId="{2301EF0C-105C-4E2A-8CE4-82E183D395D7}">
      <dgm:prSet/>
      <dgm:spPr/>
      <dgm:t>
        <a:bodyPr/>
        <a:lstStyle/>
        <a:p>
          <a:endParaRPr lang="en-US"/>
        </a:p>
      </dgm:t>
    </dgm:pt>
    <dgm:pt modelId="{A8733CFE-A946-4D3F-B167-780FF80BE57E}" type="sibTrans" cxnId="{2301EF0C-105C-4E2A-8CE4-82E183D395D7}">
      <dgm:prSet/>
      <dgm:spPr/>
      <dgm:t>
        <a:bodyPr/>
        <a:lstStyle/>
        <a:p>
          <a:endParaRPr lang="en-US"/>
        </a:p>
      </dgm:t>
    </dgm:pt>
    <dgm:pt modelId="{01D44492-2C9A-47C6-974C-055D5C3BDD3E}" type="asst">
      <dgm:prSet phldrT="[Text]" custT="1"/>
      <dgm:spPr/>
      <dgm:t>
        <a:bodyPr/>
        <a:lstStyle/>
        <a:p>
          <a:r>
            <a:rPr lang="fa-IR" sz="1600" b="1" dirty="0" smtClean="0">
              <a:solidFill>
                <a:schemeClr val="tx1"/>
              </a:solidFill>
              <a:cs typeface="B Nazanin" panose="00000400000000000000" pitchFamily="2" charset="-78"/>
            </a:rPr>
            <a:t>بله</a:t>
          </a:r>
          <a:endParaRPr lang="en-US" sz="1600" dirty="0">
            <a:solidFill>
              <a:schemeClr val="tx1"/>
            </a:solidFill>
            <a:cs typeface="B Nazanin" panose="00000400000000000000" pitchFamily="2" charset="-78"/>
          </a:endParaRPr>
        </a:p>
      </dgm:t>
    </dgm:pt>
    <dgm:pt modelId="{8E0A5201-6EB5-4188-961C-30F8B6A7BDA8}" type="parTrans" cxnId="{8750B0F1-2852-4756-9373-7F6AA6C9D1D9}">
      <dgm:prSet/>
      <dgm:spPr/>
      <dgm:t>
        <a:bodyPr/>
        <a:lstStyle/>
        <a:p>
          <a:endParaRPr lang="en-US"/>
        </a:p>
      </dgm:t>
    </dgm:pt>
    <dgm:pt modelId="{DFD52B24-4B46-4F1F-950A-6C8681831037}" type="sibTrans" cxnId="{8750B0F1-2852-4756-9373-7F6AA6C9D1D9}">
      <dgm:prSet/>
      <dgm:spPr/>
      <dgm:t>
        <a:bodyPr/>
        <a:lstStyle/>
        <a:p>
          <a:endParaRPr lang="en-US"/>
        </a:p>
      </dgm:t>
    </dgm:pt>
    <dgm:pt modelId="{32C11BBA-C3B9-48C8-8347-CCC3422E1650}">
      <dgm:prSet phldrT="[Text]"/>
      <dgm:spPr/>
      <dgm:t>
        <a:bodyPr/>
        <a:lstStyle/>
        <a:p>
          <a:r>
            <a:rPr lang="fa-IR" b="1" dirty="0" smtClean="0">
              <a:solidFill>
                <a:schemeClr val="tx1"/>
              </a:solidFill>
              <a:cs typeface="B Nazanin" panose="00000400000000000000" pitchFamily="2" charset="-78"/>
            </a:rPr>
            <a:t>خیر</a:t>
          </a:r>
          <a:endParaRPr lang="en-US" b="1" dirty="0">
            <a:solidFill>
              <a:schemeClr val="tx1"/>
            </a:solidFill>
            <a:cs typeface="B Nazanin" panose="00000400000000000000" pitchFamily="2" charset="-78"/>
          </a:endParaRPr>
        </a:p>
      </dgm:t>
    </dgm:pt>
    <dgm:pt modelId="{EB713773-7FE0-4692-8623-B6159EB1814F}" type="parTrans" cxnId="{14632EFF-4AF9-4943-8676-AD2468ABAC03}">
      <dgm:prSet/>
      <dgm:spPr/>
      <dgm:t>
        <a:bodyPr/>
        <a:lstStyle/>
        <a:p>
          <a:endParaRPr lang="en-US"/>
        </a:p>
      </dgm:t>
    </dgm:pt>
    <dgm:pt modelId="{E8AB04CD-238C-4903-AAFF-D8F6CECEF5FA}" type="sibTrans" cxnId="{14632EFF-4AF9-4943-8676-AD2468ABAC03}">
      <dgm:prSet/>
      <dgm:spPr/>
      <dgm:t>
        <a:bodyPr/>
        <a:lstStyle/>
        <a:p>
          <a:endParaRPr lang="en-US"/>
        </a:p>
      </dgm:t>
    </dgm:pt>
    <dgm:pt modelId="{162DD438-053A-478E-86FE-C4F0E48028AB}" type="asst">
      <dgm:prSet/>
      <dgm:spPr/>
      <dgm:t>
        <a:bodyPr/>
        <a:lstStyle/>
        <a:p>
          <a:r>
            <a:rPr lang="fa-IR" dirty="0" smtClean="0">
              <a:solidFill>
                <a:schemeClr val="tx1"/>
              </a:solidFill>
              <a:cs typeface="B Nazanin" panose="00000400000000000000" pitchFamily="2" charset="-78"/>
            </a:rPr>
            <a:t>ارجاع به سطح دو</a:t>
          </a:r>
          <a:endParaRPr lang="en-US" dirty="0">
            <a:solidFill>
              <a:schemeClr val="tx1"/>
            </a:solidFill>
            <a:cs typeface="B Nazanin" panose="00000400000000000000" pitchFamily="2" charset="-78"/>
          </a:endParaRPr>
        </a:p>
      </dgm:t>
    </dgm:pt>
    <dgm:pt modelId="{ABA35EB2-89BC-48E6-9006-335A053F24F8}" type="parTrans" cxnId="{983DE204-7391-43F4-A133-C722316C12F1}">
      <dgm:prSet/>
      <dgm:spPr/>
      <dgm:t>
        <a:bodyPr/>
        <a:lstStyle/>
        <a:p>
          <a:endParaRPr lang="en-US"/>
        </a:p>
      </dgm:t>
    </dgm:pt>
    <dgm:pt modelId="{9D1F624A-AF54-48FC-9603-68DDECB6A28D}" type="sibTrans" cxnId="{983DE204-7391-43F4-A133-C722316C12F1}">
      <dgm:prSet/>
      <dgm:spPr/>
      <dgm:t>
        <a:bodyPr/>
        <a:lstStyle/>
        <a:p>
          <a:endParaRPr lang="en-US"/>
        </a:p>
      </dgm:t>
    </dgm:pt>
    <dgm:pt modelId="{963C4050-3EDF-4538-B995-63B5049C6C69}">
      <dgm:prSet custT="1"/>
      <dgm:spPr/>
      <dgm:t>
        <a:bodyPr/>
        <a:lstStyle/>
        <a:p>
          <a:pPr rtl="1"/>
          <a:r>
            <a:rPr lang="fa-IR" sz="1300" b="1" dirty="0" smtClean="0">
              <a:solidFill>
                <a:schemeClr val="tx1"/>
              </a:solidFill>
              <a:cs typeface="B Nazanin" panose="00000400000000000000" pitchFamily="2" charset="-78"/>
            </a:rPr>
            <a:t>روده بزرگ:</a:t>
          </a:r>
        </a:p>
        <a:p>
          <a:pPr rtl="1"/>
          <a:r>
            <a:rPr lang="en-US" sz="1100" b="1" dirty="0" smtClean="0">
              <a:solidFill>
                <a:schemeClr val="tx1"/>
              </a:solidFill>
              <a:cs typeface="B Nazanin" panose="00000400000000000000" pitchFamily="2" charset="-78"/>
            </a:rPr>
            <a:t>FIT</a:t>
          </a:r>
          <a:endParaRPr lang="en-US" sz="1100" b="1" dirty="0">
            <a:solidFill>
              <a:schemeClr val="tx1"/>
            </a:solidFill>
            <a:cs typeface="B Nazanin" panose="00000400000000000000" pitchFamily="2" charset="-78"/>
          </a:endParaRPr>
        </a:p>
      </dgm:t>
    </dgm:pt>
    <dgm:pt modelId="{4409603A-8641-4424-8BC2-4F4497AAD6A3}" type="parTrans" cxnId="{109D9E69-9E35-40AF-9420-F7601A8F7856}">
      <dgm:prSet/>
      <dgm:spPr/>
      <dgm:t>
        <a:bodyPr/>
        <a:lstStyle/>
        <a:p>
          <a:endParaRPr lang="en-US"/>
        </a:p>
      </dgm:t>
    </dgm:pt>
    <dgm:pt modelId="{769EAD6D-50A3-4664-B382-97C21731912C}" type="sibTrans" cxnId="{109D9E69-9E35-40AF-9420-F7601A8F7856}">
      <dgm:prSet/>
      <dgm:spPr/>
      <dgm:t>
        <a:bodyPr/>
        <a:lstStyle/>
        <a:p>
          <a:endParaRPr lang="en-US"/>
        </a:p>
      </dgm:t>
    </dgm:pt>
    <dgm:pt modelId="{2560FC1F-7128-4B36-B515-4841DF2F3F99}" type="asst">
      <dgm:prSet custT="1"/>
      <dgm:spPr/>
      <dgm:t>
        <a:bodyPr/>
        <a:lstStyle/>
        <a:p>
          <a:pPr rtl="1"/>
          <a:r>
            <a:rPr lang="fa-IR" sz="1400" b="1" dirty="0" smtClean="0">
              <a:solidFill>
                <a:schemeClr val="tx1"/>
              </a:solidFill>
              <a:cs typeface="B Nazanin" panose="00000400000000000000" pitchFamily="2" charset="-78"/>
            </a:rPr>
            <a:t>دهانه رحم:</a:t>
          </a:r>
        </a:p>
        <a:p>
          <a:pPr rtl="1"/>
          <a:r>
            <a:rPr lang="fa-IR" sz="1100" b="1" dirty="0" smtClean="0">
              <a:solidFill>
                <a:schemeClr val="tx1"/>
              </a:solidFill>
              <a:cs typeface="B Nazanin" panose="00000400000000000000" pitchFamily="2" charset="-78"/>
            </a:rPr>
            <a:t>پاپ اسمیر و </a:t>
          </a:r>
          <a:r>
            <a:rPr lang="en-US" sz="1100" b="1" dirty="0" smtClean="0">
              <a:solidFill>
                <a:schemeClr val="tx1"/>
              </a:solidFill>
              <a:cs typeface="B Nazanin" panose="00000400000000000000" pitchFamily="2" charset="-78"/>
            </a:rPr>
            <a:t>HPV</a:t>
          </a:r>
          <a:endParaRPr lang="en-US" sz="1100" dirty="0">
            <a:solidFill>
              <a:schemeClr val="tx1"/>
            </a:solidFill>
            <a:cs typeface="B Nazanin" panose="00000400000000000000" pitchFamily="2" charset="-78"/>
          </a:endParaRPr>
        </a:p>
      </dgm:t>
    </dgm:pt>
    <dgm:pt modelId="{8F600772-5443-485A-BDE9-D1FD4489DE26}" type="parTrans" cxnId="{B36D04B6-AF3C-48D6-BB6E-EE54F51A1BFB}">
      <dgm:prSet/>
      <dgm:spPr/>
      <dgm:t>
        <a:bodyPr/>
        <a:lstStyle/>
        <a:p>
          <a:endParaRPr lang="en-US"/>
        </a:p>
      </dgm:t>
    </dgm:pt>
    <dgm:pt modelId="{46E8F5AE-A540-4FF2-9F70-F5D734485377}" type="sibTrans" cxnId="{B36D04B6-AF3C-48D6-BB6E-EE54F51A1BFB}">
      <dgm:prSet/>
      <dgm:spPr/>
      <dgm:t>
        <a:bodyPr/>
        <a:lstStyle/>
        <a:p>
          <a:endParaRPr lang="en-US"/>
        </a:p>
      </dgm:t>
    </dgm:pt>
    <dgm:pt modelId="{8E143950-2D3E-44CC-9CFA-ED1159BE5F26}" type="asst">
      <dgm:prSet custT="1"/>
      <dgm:spPr/>
      <dgm:t>
        <a:bodyPr/>
        <a:lstStyle/>
        <a:p>
          <a:r>
            <a:rPr lang="fa-IR" sz="1400" b="1" dirty="0" smtClean="0">
              <a:solidFill>
                <a:schemeClr val="tx1"/>
              </a:solidFill>
              <a:cs typeface="B Nazanin" panose="00000400000000000000" pitchFamily="2" charset="-78"/>
            </a:rPr>
            <a:t>پستان:</a:t>
          </a:r>
        </a:p>
        <a:p>
          <a:r>
            <a:rPr lang="fa-IR" sz="1100" b="1" dirty="0" smtClean="0">
              <a:solidFill>
                <a:schemeClr val="tx1"/>
              </a:solidFill>
              <a:cs typeface="B Nazanin" panose="00000400000000000000" pitchFamily="2" charset="-78"/>
            </a:rPr>
            <a:t>معاینه بالینی پستان</a:t>
          </a:r>
          <a:endParaRPr lang="en-US" sz="1100" dirty="0">
            <a:solidFill>
              <a:schemeClr val="tx1"/>
            </a:solidFill>
            <a:cs typeface="B Nazanin" panose="00000400000000000000" pitchFamily="2" charset="-78"/>
          </a:endParaRPr>
        </a:p>
      </dgm:t>
    </dgm:pt>
    <dgm:pt modelId="{2199ED27-DD11-4FDD-8CA3-717BFA780A97}" type="parTrans" cxnId="{8F45B53A-5B2B-40CC-99ED-EF077BCCBAE7}">
      <dgm:prSet/>
      <dgm:spPr/>
      <dgm:t>
        <a:bodyPr/>
        <a:lstStyle/>
        <a:p>
          <a:endParaRPr lang="en-US"/>
        </a:p>
      </dgm:t>
    </dgm:pt>
    <dgm:pt modelId="{882950BE-6981-4974-BD01-29CEECC2A4A6}" type="sibTrans" cxnId="{8F45B53A-5B2B-40CC-99ED-EF077BCCBAE7}">
      <dgm:prSet/>
      <dgm:spPr/>
      <dgm:t>
        <a:bodyPr/>
        <a:lstStyle/>
        <a:p>
          <a:endParaRPr lang="en-US"/>
        </a:p>
      </dgm:t>
    </dgm:pt>
    <dgm:pt modelId="{0E99678F-0AAF-4367-8F7E-BC895F6977CB}" type="pres">
      <dgm:prSet presAssocID="{BD60368B-89E0-4AA4-848E-2B29F581FD37}" presName="hierChild1" presStyleCnt="0">
        <dgm:presLayoutVars>
          <dgm:orgChart val="1"/>
          <dgm:chPref val="1"/>
          <dgm:dir/>
          <dgm:animOne val="branch"/>
          <dgm:animLvl val="lvl"/>
          <dgm:resizeHandles/>
        </dgm:presLayoutVars>
      </dgm:prSet>
      <dgm:spPr/>
      <dgm:t>
        <a:bodyPr/>
        <a:lstStyle/>
        <a:p>
          <a:endParaRPr lang="en-US"/>
        </a:p>
      </dgm:t>
    </dgm:pt>
    <dgm:pt modelId="{180DDB19-43E8-41E5-9221-A464E3AC4815}" type="pres">
      <dgm:prSet presAssocID="{08C170B8-5B08-4C18-9D6C-36EC146C1F01}" presName="hierRoot1" presStyleCnt="0">
        <dgm:presLayoutVars>
          <dgm:hierBranch val="init"/>
        </dgm:presLayoutVars>
      </dgm:prSet>
      <dgm:spPr/>
    </dgm:pt>
    <dgm:pt modelId="{11C3223A-2CEC-4E5F-93EA-6D1940669247}" type="pres">
      <dgm:prSet presAssocID="{08C170B8-5B08-4C18-9D6C-36EC146C1F01}" presName="rootComposite1" presStyleCnt="0"/>
      <dgm:spPr/>
    </dgm:pt>
    <dgm:pt modelId="{F2F9B23F-6F57-47AA-9290-A2F9BC73E1C6}" type="pres">
      <dgm:prSet presAssocID="{08C170B8-5B08-4C18-9D6C-36EC146C1F01}" presName="rootText1" presStyleLbl="node0" presStyleIdx="0" presStyleCnt="1" custScaleX="380595" custScaleY="217040">
        <dgm:presLayoutVars>
          <dgm:chPref val="3"/>
        </dgm:presLayoutVars>
      </dgm:prSet>
      <dgm:spPr/>
      <dgm:t>
        <a:bodyPr/>
        <a:lstStyle/>
        <a:p>
          <a:endParaRPr lang="en-US"/>
        </a:p>
      </dgm:t>
    </dgm:pt>
    <dgm:pt modelId="{B94564FF-97BD-471C-B33F-79235888C5B4}" type="pres">
      <dgm:prSet presAssocID="{08C170B8-5B08-4C18-9D6C-36EC146C1F01}" presName="rootConnector1" presStyleLbl="node1" presStyleIdx="0" presStyleCnt="0"/>
      <dgm:spPr/>
      <dgm:t>
        <a:bodyPr/>
        <a:lstStyle/>
        <a:p>
          <a:endParaRPr lang="en-US"/>
        </a:p>
      </dgm:t>
    </dgm:pt>
    <dgm:pt modelId="{3C415C7F-487D-4062-ABFE-C1A502E10976}" type="pres">
      <dgm:prSet presAssocID="{08C170B8-5B08-4C18-9D6C-36EC146C1F01}" presName="hierChild2" presStyleCnt="0"/>
      <dgm:spPr/>
    </dgm:pt>
    <dgm:pt modelId="{1145312B-1351-4A6F-853D-DE92F2167D4E}" type="pres">
      <dgm:prSet presAssocID="{EB713773-7FE0-4692-8623-B6159EB1814F}" presName="Name37" presStyleLbl="parChTrans1D2" presStyleIdx="0" presStyleCnt="2"/>
      <dgm:spPr/>
      <dgm:t>
        <a:bodyPr/>
        <a:lstStyle/>
        <a:p>
          <a:endParaRPr lang="en-US"/>
        </a:p>
      </dgm:t>
    </dgm:pt>
    <dgm:pt modelId="{5D5F72C0-FAAE-4948-8EE1-D0DB0CA19EAC}" type="pres">
      <dgm:prSet presAssocID="{32C11BBA-C3B9-48C8-8347-CCC3422E1650}" presName="hierRoot2" presStyleCnt="0">
        <dgm:presLayoutVars>
          <dgm:hierBranch val="init"/>
        </dgm:presLayoutVars>
      </dgm:prSet>
      <dgm:spPr/>
    </dgm:pt>
    <dgm:pt modelId="{1DB24BFA-5B12-422C-B76D-02F24FCFC926}" type="pres">
      <dgm:prSet presAssocID="{32C11BBA-C3B9-48C8-8347-CCC3422E1650}" presName="rootComposite" presStyleCnt="0"/>
      <dgm:spPr/>
    </dgm:pt>
    <dgm:pt modelId="{83651FD4-6859-4DE9-AC00-62B8A68CF3CC}" type="pres">
      <dgm:prSet presAssocID="{32C11BBA-C3B9-48C8-8347-CCC3422E1650}" presName="rootText" presStyleLbl="node2" presStyleIdx="0" presStyleCnt="1">
        <dgm:presLayoutVars>
          <dgm:chPref val="3"/>
        </dgm:presLayoutVars>
      </dgm:prSet>
      <dgm:spPr/>
      <dgm:t>
        <a:bodyPr/>
        <a:lstStyle/>
        <a:p>
          <a:endParaRPr lang="en-US"/>
        </a:p>
      </dgm:t>
    </dgm:pt>
    <dgm:pt modelId="{13CB9E4F-2DA8-455B-B5B1-642147FA9B2B}" type="pres">
      <dgm:prSet presAssocID="{32C11BBA-C3B9-48C8-8347-CCC3422E1650}" presName="rootConnector" presStyleLbl="node2" presStyleIdx="0" presStyleCnt="1"/>
      <dgm:spPr/>
      <dgm:t>
        <a:bodyPr/>
        <a:lstStyle/>
        <a:p>
          <a:endParaRPr lang="en-US"/>
        </a:p>
      </dgm:t>
    </dgm:pt>
    <dgm:pt modelId="{C039BEBC-1EFB-4214-A730-2C9C5CFE7702}" type="pres">
      <dgm:prSet presAssocID="{32C11BBA-C3B9-48C8-8347-CCC3422E1650}" presName="hierChild4" presStyleCnt="0"/>
      <dgm:spPr/>
    </dgm:pt>
    <dgm:pt modelId="{0F9709A3-9A27-435B-95A1-6A798ADF8F17}" type="pres">
      <dgm:prSet presAssocID="{4409603A-8641-4424-8BC2-4F4497AAD6A3}" presName="Name37" presStyleLbl="parChTrans1D3" presStyleIdx="0" presStyleCnt="4"/>
      <dgm:spPr/>
      <dgm:t>
        <a:bodyPr/>
        <a:lstStyle/>
        <a:p>
          <a:endParaRPr lang="en-US"/>
        </a:p>
      </dgm:t>
    </dgm:pt>
    <dgm:pt modelId="{C76A003B-A410-44B3-BAE0-70F257543A8E}" type="pres">
      <dgm:prSet presAssocID="{963C4050-3EDF-4538-B995-63B5049C6C69}" presName="hierRoot2" presStyleCnt="0">
        <dgm:presLayoutVars>
          <dgm:hierBranch val="init"/>
        </dgm:presLayoutVars>
      </dgm:prSet>
      <dgm:spPr/>
    </dgm:pt>
    <dgm:pt modelId="{03DB78F0-CE7C-4783-AF44-0C39E477999F}" type="pres">
      <dgm:prSet presAssocID="{963C4050-3EDF-4538-B995-63B5049C6C69}" presName="rootComposite" presStyleCnt="0"/>
      <dgm:spPr/>
    </dgm:pt>
    <dgm:pt modelId="{F0252908-C3FC-4CC6-BF80-AC1F60BB7F98}" type="pres">
      <dgm:prSet presAssocID="{963C4050-3EDF-4538-B995-63B5049C6C69}" presName="rootText" presStyleLbl="node3" presStyleIdx="0" presStyleCnt="1" custScaleX="119312">
        <dgm:presLayoutVars>
          <dgm:chPref val="3"/>
        </dgm:presLayoutVars>
      </dgm:prSet>
      <dgm:spPr/>
      <dgm:t>
        <a:bodyPr/>
        <a:lstStyle/>
        <a:p>
          <a:endParaRPr lang="en-US"/>
        </a:p>
      </dgm:t>
    </dgm:pt>
    <dgm:pt modelId="{583C75A7-63B3-460B-8518-19C413022E46}" type="pres">
      <dgm:prSet presAssocID="{963C4050-3EDF-4538-B995-63B5049C6C69}" presName="rootConnector" presStyleLbl="node3" presStyleIdx="0" presStyleCnt="1"/>
      <dgm:spPr/>
      <dgm:t>
        <a:bodyPr/>
        <a:lstStyle/>
        <a:p>
          <a:endParaRPr lang="en-US"/>
        </a:p>
      </dgm:t>
    </dgm:pt>
    <dgm:pt modelId="{43E94AB9-497F-406E-A9E3-4785E867D126}" type="pres">
      <dgm:prSet presAssocID="{963C4050-3EDF-4538-B995-63B5049C6C69}" presName="hierChild4" presStyleCnt="0"/>
      <dgm:spPr/>
    </dgm:pt>
    <dgm:pt modelId="{054A6CC6-DA8E-4827-B109-ABF87114C40C}" type="pres">
      <dgm:prSet presAssocID="{963C4050-3EDF-4538-B995-63B5049C6C69}" presName="hierChild5" presStyleCnt="0"/>
      <dgm:spPr/>
    </dgm:pt>
    <dgm:pt modelId="{0A9A22D3-29CA-4A10-9D64-6F9D41F63B3F}" type="pres">
      <dgm:prSet presAssocID="{32C11BBA-C3B9-48C8-8347-CCC3422E1650}" presName="hierChild5" presStyleCnt="0"/>
      <dgm:spPr/>
    </dgm:pt>
    <dgm:pt modelId="{F8F37861-BA30-4398-884D-424D0AA6F24B}" type="pres">
      <dgm:prSet presAssocID="{2199ED27-DD11-4FDD-8CA3-717BFA780A97}" presName="Name111" presStyleLbl="parChTrans1D3" presStyleIdx="1" presStyleCnt="4"/>
      <dgm:spPr/>
      <dgm:t>
        <a:bodyPr/>
        <a:lstStyle/>
        <a:p>
          <a:endParaRPr lang="en-US"/>
        </a:p>
      </dgm:t>
    </dgm:pt>
    <dgm:pt modelId="{29E1CDFD-937F-44E9-AD61-D85105100832}" type="pres">
      <dgm:prSet presAssocID="{8E143950-2D3E-44CC-9CFA-ED1159BE5F26}" presName="hierRoot3" presStyleCnt="0">
        <dgm:presLayoutVars>
          <dgm:hierBranch val="init"/>
        </dgm:presLayoutVars>
      </dgm:prSet>
      <dgm:spPr/>
    </dgm:pt>
    <dgm:pt modelId="{9DE4BDC9-FD0D-437C-A0D6-3709F1265BCA}" type="pres">
      <dgm:prSet presAssocID="{8E143950-2D3E-44CC-9CFA-ED1159BE5F26}" presName="rootComposite3" presStyleCnt="0"/>
      <dgm:spPr/>
    </dgm:pt>
    <dgm:pt modelId="{73FC9B6C-11A0-4AC7-A729-75EAF15FD24D}" type="pres">
      <dgm:prSet presAssocID="{8E143950-2D3E-44CC-9CFA-ED1159BE5F26}" presName="rootText3" presStyleLbl="asst2" presStyleIdx="0" presStyleCnt="2" custScaleX="128295">
        <dgm:presLayoutVars>
          <dgm:chPref val="3"/>
        </dgm:presLayoutVars>
      </dgm:prSet>
      <dgm:spPr/>
      <dgm:t>
        <a:bodyPr/>
        <a:lstStyle/>
        <a:p>
          <a:endParaRPr lang="en-US"/>
        </a:p>
      </dgm:t>
    </dgm:pt>
    <dgm:pt modelId="{851CF0A4-E97E-409C-9031-18038A7BE3E7}" type="pres">
      <dgm:prSet presAssocID="{8E143950-2D3E-44CC-9CFA-ED1159BE5F26}" presName="rootConnector3" presStyleLbl="asst2" presStyleIdx="0" presStyleCnt="2"/>
      <dgm:spPr/>
      <dgm:t>
        <a:bodyPr/>
        <a:lstStyle/>
        <a:p>
          <a:endParaRPr lang="en-US"/>
        </a:p>
      </dgm:t>
    </dgm:pt>
    <dgm:pt modelId="{929D3AAE-3C63-4847-87BB-93235FC43E08}" type="pres">
      <dgm:prSet presAssocID="{8E143950-2D3E-44CC-9CFA-ED1159BE5F26}" presName="hierChild6" presStyleCnt="0"/>
      <dgm:spPr/>
    </dgm:pt>
    <dgm:pt modelId="{05B9087E-2F30-46F6-B3AD-82DF8E6E8799}" type="pres">
      <dgm:prSet presAssocID="{8E143950-2D3E-44CC-9CFA-ED1159BE5F26}" presName="hierChild7" presStyleCnt="0"/>
      <dgm:spPr/>
    </dgm:pt>
    <dgm:pt modelId="{B4368EDB-85FD-492E-A093-595394DCBBEF}" type="pres">
      <dgm:prSet presAssocID="{8F600772-5443-485A-BDE9-D1FD4489DE26}" presName="Name111" presStyleLbl="parChTrans1D3" presStyleIdx="2" presStyleCnt="4"/>
      <dgm:spPr/>
      <dgm:t>
        <a:bodyPr/>
        <a:lstStyle/>
        <a:p>
          <a:endParaRPr lang="en-US"/>
        </a:p>
      </dgm:t>
    </dgm:pt>
    <dgm:pt modelId="{5D4F5474-22EB-402B-AEBF-9074352DB607}" type="pres">
      <dgm:prSet presAssocID="{2560FC1F-7128-4B36-B515-4841DF2F3F99}" presName="hierRoot3" presStyleCnt="0">
        <dgm:presLayoutVars>
          <dgm:hierBranch val="init"/>
        </dgm:presLayoutVars>
      </dgm:prSet>
      <dgm:spPr/>
    </dgm:pt>
    <dgm:pt modelId="{456FC81B-B01B-45EF-815E-5B65EE38AC77}" type="pres">
      <dgm:prSet presAssocID="{2560FC1F-7128-4B36-B515-4841DF2F3F99}" presName="rootComposite3" presStyleCnt="0"/>
      <dgm:spPr/>
    </dgm:pt>
    <dgm:pt modelId="{A266419B-6290-43E2-B189-46D972FD184E}" type="pres">
      <dgm:prSet presAssocID="{2560FC1F-7128-4B36-B515-4841DF2F3F99}" presName="rootText3" presStyleLbl="asst2" presStyleIdx="1" presStyleCnt="2" custScaleX="124988">
        <dgm:presLayoutVars>
          <dgm:chPref val="3"/>
        </dgm:presLayoutVars>
      </dgm:prSet>
      <dgm:spPr/>
      <dgm:t>
        <a:bodyPr/>
        <a:lstStyle/>
        <a:p>
          <a:endParaRPr lang="en-US"/>
        </a:p>
      </dgm:t>
    </dgm:pt>
    <dgm:pt modelId="{B50F778D-3373-4FE4-A71B-0280A4FC567D}" type="pres">
      <dgm:prSet presAssocID="{2560FC1F-7128-4B36-B515-4841DF2F3F99}" presName="rootConnector3" presStyleLbl="asst2" presStyleIdx="1" presStyleCnt="2"/>
      <dgm:spPr/>
      <dgm:t>
        <a:bodyPr/>
        <a:lstStyle/>
        <a:p>
          <a:endParaRPr lang="en-US"/>
        </a:p>
      </dgm:t>
    </dgm:pt>
    <dgm:pt modelId="{DAD43327-956F-4A32-8A29-2F8548D5779D}" type="pres">
      <dgm:prSet presAssocID="{2560FC1F-7128-4B36-B515-4841DF2F3F99}" presName="hierChild6" presStyleCnt="0"/>
      <dgm:spPr/>
    </dgm:pt>
    <dgm:pt modelId="{AFF63D0A-77BE-407B-B18C-741727ABEE06}" type="pres">
      <dgm:prSet presAssocID="{2560FC1F-7128-4B36-B515-4841DF2F3F99}" presName="hierChild7" presStyleCnt="0"/>
      <dgm:spPr/>
    </dgm:pt>
    <dgm:pt modelId="{AB05C899-425A-4CBF-AB2F-9C05E177E64A}" type="pres">
      <dgm:prSet presAssocID="{08C170B8-5B08-4C18-9D6C-36EC146C1F01}" presName="hierChild3" presStyleCnt="0"/>
      <dgm:spPr/>
    </dgm:pt>
    <dgm:pt modelId="{429930AF-F248-455C-A02B-8A004F752D87}" type="pres">
      <dgm:prSet presAssocID="{8E0A5201-6EB5-4188-961C-30F8B6A7BDA8}" presName="Name111" presStyleLbl="parChTrans1D2" presStyleIdx="1" presStyleCnt="2"/>
      <dgm:spPr/>
      <dgm:t>
        <a:bodyPr/>
        <a:lstStyle/>
        <a:p>
          <a:endParaRPr lang="en-US"/>
        </a:p>
      </dgm:t>
    </dgm:pt>
    <dgm:pt modelId="{6EA56BB8-8DDA-4475-A1A3-5C451A09A543}" type="pres">
      <dgm:prSet presAssocID="{01D44492-2C9A-47C6-974C-055D5C3BDD3E}" presName="hierRoot3" presStyleCnt="0">
        <dgm:presLayoutVars>
          <dgm:hierBranch val="init"/>
        </dgm:presLayoutVars>
      </dgm:prSet>
      <dgm:spPr/>
    </dgm:pt>
    <dgm:pt modelId="{D4885D3F-0E9D-43DA-97A7-435154999B73}" type="pres">
      <dgm:prSet presAssocID="{01D44492-2C9A-47C6-974C-055D5C3BDD3E}" presName="rootComposite3" presStyleCnt="0"/>
      <dgm:spPr/>
    </dgm:pt>
    <dgm:pt modelId="{D52B2BBD-4906-4C54-B974-BF967568413A}" type="pres">
      <dgm:prSet presAssocID="{01D44492-2C9A-47C6-974C-055D5C3BDD3E}" presName="rootText3" presStyleLbl="asst1" presStyleIdx="0" presStyleCnt="2">
        <dgm:presLayoutVars>
          <dgm:chPref val="3"/>
        </dgm:presLayoutVars>
      </dgm:prSet>
      <dgm:spPr/>
      <dgm:t>
        <a:bodyPr/>
        <a:lstStyle/>
        <a:p>
          <a:endParaRPr lang="en-US"/>
        </a:p>
      </dgm:t>
    </dgm:pt>
    <dgm:pt modelId="{3548FF2B-2C17-454F-8A6D-DCB2AAAF062A}" type="pres">
      <dgm:prSet presAssocID="{01D44492-2C9A-47C6-974C-055D5C3BDD3E}" presName="rootConnector3" presStyleLbl="asst1" presStyleIdx="0" presStyleCnt="2"/>
      <dgm:spPr/>
      <dgm:t>
        <a:bodyPr/>
        <a:lstStyle/>
        <a:p>
          <a:endParaRPr lang="en-US"/>
        </a:p>
      </dgm:t>
    </dgm:pt>
    <dgm:pt modelId="{EF020588-302F-4750-86EC-286AADBBE564}" type="pres">
      <dgm:prSet presAssocID="{01D44492-2C9A-47C6-974C-055D5C3BDD3E}" presName="hierChild6" presStyleCnt="0"/>
      <dgm:spPr/>
    </dgm:pt>
    <dgm:pt modelId="{71336D90-E6FF-4D8F-AAA5-8F7F0C862FD0}" type="pres">
      <dgm:prSet presAssocID="{01D44492-2C9A-47C6-974C-055D5C3BDD3E}" presName="hierChild7" presStyleCnt="0"/>
      <dgm:spPr/>
    </dgm:pt>
    <dgm:pt modelId="{12273503-9FF1-436D-B879-A7C66E1A379E}" type="pres">
      <dgm:prSet presAssocID="{ABA35EB2-89BC-48E6-9006-335A053F24F8}" presName="Name111" presStyleLbl="parChTrans1D3" presStyleIdx="3" presStyleCnt="4"/>
      <dgm:spPr/>
      <dgm:t>
        <a:bodyPr/>
        <a:lstStyle/>
        <a:p>
          <a:endParaRPr lang="en-US"/>
        </a:p>
      </dgm:t>
    </dgm:pt>
    <dgm:pt modelId="{15480394-FEEA-4E96-94C8-5E019F04E419}" type="pres">
      <dgm:prSet presAssocID="{162DD438-053A-478E-86FE-C4F0E48028AB}" presName="hierRoot3" presStyleCnt="0">
        <dgm:presLayoutVars>
          <dgm:hierBranch val="init"/>
        </dgm:presLayoutVars>
      </dgm:prSet>
      <dgm:spPr/>
    </dgm:pt>
    <dgm:pt modelId="{9B54D9C2-F5EA-418F-9290-639E67D31A73}" type="pres">
      <dgm:prSet presAssocID="{162DD438-053A-478E-86FE-C4F0E48028AB}" presName="rootComposite3" presStyleCnt="0"/>
      <dgm:spPr/>
    </dgm:pt>
    <dgm:pt modelId="{AE693916-324B-42D1-AA64-9640F0CBF76E}" type="pres">
      <dgm:prSet presAssocID="{162DD438-053A-478E-86FE-C4F0E48028AB}" presName="rootText3" presStyleLbl="asst1" presStyleIdx="1" presStyleCnt="2">
        <dgm:presLayoutVars>
          <dgm:chPref val="3"/>
        </dgm:presLayoutVars>
      </dgm:prSet>
      <dgm:spPr/>
      <dgm:t>
        <a:bodyPr/>
        <a:lstStyle/>
        <a:p>
          <a:endParaRPr lang="en-US"/>
        </a:p>
      </dgm:t>
    </dgm:pt>
    <dgm:pt modelId="{FC17E5D5-94A4-4C82-987B-25F02965FAE8}" type="pres">
      <dgm:prSet presAssocID="{162DD438-053A-478E-86FE-C4F0E48028AB}" presName="rootConnector3" presStyleLbl="asst1" presStyleIdx="1" presStyleCnt="2"/>
      <dgm:spPr/>
      <dgm:t>
        <a:bodyPr/>
        <a:lstStyle/>
        <a:p>
          <a:endParaRPr lang="en-US"/>
        </a:p>
      </dgm:t>
    </dgm:pt>
    <dgm:pt modelId="{4A7C3D99-51BF-4F1E-A2D4-0D4F13C92582}" type="pres">
      <dgm:prSet presAssocID="{162DD438-053A-478E-86FE-C4F0E48028AB}" presName="hierChild6" presStyleCnt="0"/>
      <dgm:spPr/>
    </dgm:pt>
    <dgm:pt modelId="{5346346F-5B28-447C-A013-356C87C6F969}" type="pres">
      <dgm:prSet presAssocID="{162DD438-053A-478E-86FE-C4F0E48028AB}" presName="hierChild7" presStyleCnt="0"/>
      <dgm:spPr/>
    </dgm:pt>
  </dgm:ptLst>
  <dgm:cxnLst>
    <dgm:cxn modelId="{1A4D2F30-1B57-48F1-8B46-4228EC005E71}" type="presOf" srcId="{2199ED27-DD11-4FDD-8CA3-717BFA780A97}" destId="{F8F37861-BA30-4398-884D-424D0AA6F24B}" srcOrd="0" destOrd="0" presId="urn:microsoft.com/office/officeart/2005/8/layout/orgChart1"/>
    <dgm:cxn modelId="{791B0DDB-A497-447C-82DF-EEA0819A8319}" type="presOf" srcId="{4409603A-8641-4424-8BC2-4F4497AAD6A3}" destId="{0F9709A3-9A27-435B-95A1-6A798ADF8F17}" srcOrd="0" destOrd="0" presId="urn:microsoft.com/office/officeart/2005/8/layout/orgChart1"/>
    <dgm:cxn modelId="{1173794F-EF2F-4CD4-8A39-C4B37FAB34DF}" type="presOf" srcId="{01D44492-2C9A-47C6-974C-055D5C3BDD3E}" destId="{3548FF2B-2C17-454F-8A6D-DCB2AAAF062A}" srcOrd="1" destOrd="0" presId="urn:microsoft.com/office/officeart/2005/8/layout/orgChart1"/>
    <dgm:cxn modelId="{B6D84FFC-F5FA-482A-85C9-19542733375B}" type="presOf" srcId="{08C170B8-5B08-4C18-9D6C-36EC146C1F01}" destId="{B94564FF-97BD-471C-B33F-79235888C5B4}" srcOrd="1" destOrd="0" presId="urn:microsoft.com/office/officeart/2005/8/layout/orgChart1"/>
    <dgm:cxn modelId="{DF11B8D8-6E66-443A-88BF-588DAE9248AE}" type="presOf" srcId="{01D44492-2C9A-47C6-974C-055D5C3BDD3E}" destId="{D52B2BBD-4906-4C54-B974-BF967568413A}" srcOrd="0" destOrd="0" presId="urn:microsoft.com/office/officeart/2005/8/layout/orgChart1"/>
    <dgm:cxn modelId="{6AE0A35A-99F0-434A-9695-3689E5EF1B59}" type="presOf" srcId="{2560FC1F-7128-4B36-B515-4841DF2F3F99}" destId="{B50F778D-3373-4FE4-A71B-0280A4FC567D}" srcOrd="1" destOrd="0" presId="urn:microsoft.com/office/officeart/2005/8/layout/orgChart1"/>
    <dgm:cxn modelId="{9B5552DD-65C4-4A21-9572-CD712E38C683}" type="presOf" srcId="{963C4050-3EDF-4538-B995-63B5049C6C69}" destId="{583C75A7-63B3-460B-8518-19C413022E46}" srcOrd="1" destOrd="0" presId="urn:microsoft.com/office/officeart/2005/8/layout/orgChart1"/>
    <dgm:cxn modelId="{7F773889-3304-4C4D-984B-BC4EF12FAA71}" type="presOf" srcId="{8F600772-5443-485A-BDE9-D1FD4489DE26}" destId="{B4368EDB-85FD-492E-A093-595394DCBBEF}" srcOrd="0" destOrd="0" presId="urn:microsoft.com/office/officeart/2005/8/layout/orgChart1"/>
    <dgm:cxn modelId="{D73137A2-5D75-4E3A-AAA7-D16560454B0C}" type="presOf" srcId="{162DD438-053A-478E-86FE-C4F0E48028AB}" destId="{AE693916-324B-42D1-AA64-9640F0CBF76E}" srcOrd="0" destOrd="0" presId="urn:microsoft.com/office/officeart/2005/8/layout/orgChart1"/>
    <dgm:cxn modelId="{8D09B5DB-96E8-4B91-A580-919631617E5D}" type="presOf" srcId="{2560FC1F-7128-4B36-B515-4841DF2F3F99}" destId="{A266419B-6290-43E2-B189-46D972FD184E}" srcOrd="0" destOrd="0" presId="urn:microsoft.com/office/officeart/2005/8/layout/orgChart1"/>
    <dgm:cxn modelId="{C9A0BEA6-98A6-418E-9000-529E403B2327}" type="presOf" srcId="{EB713773-7FE0-4692-8623-B6159EB1814F}" destId="{1145312B-1351-4A6F-853D-DE92F2167D4E}" srcOrd="0" destOrd="0" presId="urn:microsoft.com/office/officeart/2005/8/layout/orgChart1"/>
    <dgm:cxn modelId="{2B4FBA37-27E3-4242-8F71-E5A9052A821B}" type="presOf" srcId="{8E143950-2D3E-44CC-9CFA-ED1159BE5F26}" destId="{73FC9B6C-11A0-4AC7-A729-75EAF15FD24D}" srcOrd="0" destOrd="0" presId="urn:microsoft.com/office/officeart/2005/8/layout/orgChart1"/>
    <dgm:cxn modelId="{06DFF97A-1045-414F-BAB4-3ED9920F0AEA}" type="presOf" srcId="{08C170B8-5B08-4C18-9D6C-36EC146C1F01}" destId="{F2F9B23F-6F57-47AA-9290-A2F9BC73E1C6}" srcOrd="0" destOrd="0" presId="urn:microsoft.com/office/officeart/2005/8/layout/orgChart1"/>
    <dgm:cxn modelId="{8750B0F1-2852-4756-9373-7F6AA6C9D1D9}" srcId="{08C170B8-5B08-4C18-9D6C-36EC146C1F01}" destId="{01D44492-2C9A-47C6-974C-055D5C3BDD3E}" srcOrd="0" destOrd="0" parTransId="{8E0A5201-6EB5-4188-961C-30F8B6A7BDA8}" sibTransId="{DFD52B24-4B46-4F1F-950A-6C8681831037}"/>
    <dgm:cxn modelId="{3EB7FB58-45A0-4064-A54F-09E9035DA8AD}" type="presOf" srcId="{32C11BBA-C3B9-48C8-8347-CCC3422E1650}" destId="{83651FD4-6859-4DE9-AC00-62B8A68CF3CC}" srcOrd="0" destOrd="0" presId="urn:microsoft.com/office/officeart/2005/8/layout/orgChart1"/>
    <dgm:cxn modelId="{14632EFF-4AF9-4943-8676-AD2468ABAC03}" srcId="{08C170B8-5B08-4C18-9D6C-36EC146C1F01}" destId="{32C11BBA-C3B9-48C8-8347-CCC3422E1650}" srcOrd="1" destOrd="0" parTransId="{EB713773-7FE0-4692-8623-B6159EB1814F}" sibTransId="{E8AB04CD-238C-4903-AAFF-D8F6CECEF5FA}"/>
    <dgm:cxn modelId="{2301EF0C-105C-4E2A-8CE4-82E183D395D7}" srcId="{BD60368B-89E0-4AA4-848E-2B29F581FD37}" destId="{08C170B8-5B08-4C18-9D6C-36EC146C1F01}" srcOrd="0" destOrd="0" parTransId="{C07C462D-57D2-4EE9-BB53-B1F8E278C6C5}" sibTransId="{A8733CFE-A946-4D3F-B167-780FF80BE57E}"/>
    <dgm:cxn modelId="{CD2D4466-DA6C-4744-8D44-31F724D12A67}" type="presOf" srcId="{8E143950-2D3E-44CC-9CFA-ED1159BE5F26}" destId="{851CF0A4-E97E-409C-9031-18038A7BE3E7}" srcOrd="1" destOrd="0" presId="urn:microsoft.com/office/officeart/2005/8/layout/orgChart1"/>
    <dgm:cxn modelId="{E973504E-7147-4565-B566-62BE5752268C}" type="presOf" srcId="{963C4050-3EDF-4538-B995-63B5049C6C69}" destId="{F0252908-C3FC-4CC6-BF80-AC1F60BB7F98}" srcOrd="0" destOrd="0" presId="urn:microsoft.com/office/officeart/2005/8/layout/orgChart1"/>
    <dgm:cxn modelId="{F6A82D93-4631-468F-B728-C3EAFE6F0BF7}" type="presOf" srcId="{BD60368B-89E0-4AA4-848E-2B29F581FD37}" destId="{0E99678F-0AAF-4367-8F7E-BC895F6977CB}" srcOrd="0" destOrd="0" presId="urn:microsoft.com/office/officeart/2005/8/layout/orgChart1"/>
    <dgm:cxn modelId="{A22E2D16-E09E-4EBA-A0F0-CE7E449308E4}" type="presOf" srcId="{ABA35EB2-89BC-48E6-9006-335A053F24F8}" destId="{12273503-9FF1-436D-B879-A7C66E1A379E}" srcOrd="0" destOrd="0" presId="urn:microsoft.com/office/officeart/2005/8/layout/orgChart1"/>
    <dgm:cxn modelId="{5DA0196E-5E17-49C4-BAB0-3990EDF62974}" type="presOf" srcId="{32C11BBA-C3B9-48C8-8347-CCC3422E1650}" destId="{13CB9E4F-2DA8-455B-B5B1-642147FA9B2B}" srcOrd="1" destOrd="0" presId="urn:microsoft.com/office/officeart/2005/8/layout/orgChart1"/>
    <dgm:cxn modelId="{F04CBEB0-5106-4ABE-A6C4-55579A390908}" type="presOf" srcId="{8E0A5201-6EB5-4188-961C-30F8B6A7BDA8}" destId="{429930AF-F248-455C-A02B-8A004F752D87}" srcOrd="0" destOrd="0" presId="urn:microsoft.com/office/officeart/2005/8/layout/orgChart1"/>
    <dgm:cxn modelId="{B36D04B6-AF3C-48D6-BB6E-EE54F51A1BFB}" srcId="{32C11BBA-C3B9-48C8-8347-CCC3422E1650}" destId="{2560FC1F-7128-4B36-B515-4841DF2F3F99}" srcOrd="1" destOrd="0" parTransId="{8F600772-5443-485A-BDE9-D1FD4489DE26}" sibTransId="{46E8F5AE-A540-4FF2-9F70-F5D734485377}"/>
    <dgm:cxn modelId="{109D9E69-9E35-40AF-9420-F7601A8F7856}" srcId="{32C11BBA-C3B9-48C8-8347-CCC3422E1650}" destId="{963C4050-3EDF-4538-B995-63B5049C6C69}" srcOrd="2" destOrd="0" parTransId="{4409603A-8641-4424-8BC2-4F4497AAD6A3}" sibTransId="{769EAD6D-50A3-4664-B382-97C21731912C}"/>
    <dgm:cxn modelId="{983DE204-7391-43F4-A133-C722316C12F1}" srcId="{01D44492-2C9A-47C6-974C-055D5C3BDD3E}" destId="{162DD438-053A-478E-86FE-C4F0E48028AB}" srcOrd="0" destOrd="0" parTransId="{ABA35EB2-89BC-48E6-9006-335A053F24F8}" sibTransId="{9D1F624A-AF54-48FC-9603-68DDECB6A28D}"/>
    <dgm:cxn modelId="{8F45B53A-5B2B-40CC-99ED-EF077BCCBAE7}" srcId="{32C11BBA-C3B9-48C8-8347-CCC3422E1650}" destId="{8E143950-2D3E-44CC-9CFA-ED1159BE5F26}" srcOrd="0" destOrd="0" parTransId="{2199ED27-DD11-4FDD-8CA3-717BFA780A97}" sibTransId="{882950BE-6981-4974-BD01-29CEECC2A4A6}"/>
    <dgm:cxn modelId="{A89D37D6-0013-439D-8631-2A67134CA1F7}" type="presOf" srcId="{162DD438-053A-478E-86FE-C4F0E48028AB}" destId="{FC17E5D5-94A4-4C82-987B-25F02965FAE8}" srcOrd="1" destOrd="0" presId="urn:microsoft.com/office/officeart/2005/8/layout/orgChart1"/>
    <dgm:cxn modelId="{34C81604-34BD-46E5-966F-F4FF36A7904B}" type="presParOf" srcId="{0E99678F-0AAF-4367-8F7E-BC895F6977CB}" destId="{180DDB19-43E8-41E5-9221-A464E3AC4815}" srcOrd="0" destOrd="0" presId="urn:microsoft.com/office/officeart/2005/8/layout/orgChart1"/>
    <dgm:cxn modelId="{8CEB85C2-818C-4CFC-8DD1-943A9955F425}" type="presParOf" srcId="{180DDB19-43E8-41E5-9221-A464E3AC4815}" destId="{11C3223A-2CEC-4E5F-93EA-6D1940669247}" srcOrd="0" destOrd="0" presId="urn:microsoft.com/office/officeart/2005/8/layout/orgChart1"/>
    <dgm:cxn modelId="{325CB9F7-9856-4843-AE81-07CCA6242F22}" type="presParOf" srcId="{11C3223A-2CEC-4E5F-93EA-6D1940669247}" destId="{F2F9B23F-6F57-47AA-9290-A2F9BC73E1C6}" srcOrd="0" destOrd="0" presId="urn:microsoft.com/office/officeart/2005/8/layout/orgChart1"/>
    <dgm:cxn modelId="{7E8FF7A7-9AC3-42CF-B295-1E021364A3FC}" type="presParOf" srcId="{11C3223A-2CEC-4E5F-93EA-6D1940669247}" destId="{B94564FF-97BD-471C-B33F-79235888C5B4}" srcOrd="1" destOrd="0" presId="urn:microsoft.com/office/officeart/2005/8/layout/orgChart1"/>
    <dgm:cxn modelId="{3E8A4D32-D397-4873-B7BF-763E1BEEE94A}" type="presParOf" srcId="{180DDB19-43E8-41E5-9221-A464E3AC4815}" destId="{3C415C7F-487D-4062-ABFE-C1A502E10976}" srcOrd="1" destOrd="0" presId="urn:microsoft.com/office/officeart/2005/8/layout/orgChart1"/>
    <dgm:cxn modelId="{0E1CB73C-48C9-41A6-9124-DCBE94111A75}" type="presParOf" srcId="{3C415C7F-487D-4062-ABFE-C1A502E10976}" destId="{1145312B-1351-4A6F-853D-DE92F2167D4E}" srcOrd="0" destOrd="0" presId="urn:microsoft.com/office/officeart/2005/8/layout/orgChart1"/>
    <dgm:cxn modelId="{F8837C28-68C7-40FC-8323-A1D405952248}" type="presParOf" srcId="{3C415C7F-487D-4062-ABFE-C1A502E10976}" destId="{5D5F72C0-FAAE-4948-8EE1-D0DB0CA19EAC}" srcOrd="1" destOrd="0" presId="urn:microsoft.com/office/officeart/2005/8/layout/orgChart1"/>
    <dgm:cxn modelId="{6FEADA60-48B5-4CB0-8898-A311F0B11800}" type="presParOf" srcId="{5D5F72C0-FAAE-4948-8EE1-D0DB0CA19EAC}" destId="{1DB24BFA-5B12-422C-B76D-02F24FCFC926}" srcOrd="0" destOrd="0" presId="urn:microsoft.com/office/officeart/2005/8/layout/orgChart1"/>
    <dgm:cxn modelId="{3523185B-FDD1-4AFC-92FE-C4CE59B07DA9}" type="presParOf" srcId="{1DB24BFA-5B12-422C-B76D-02F24FCFC926}" destId="{83651FD4-6859-4DE9-AC00-62B8A68CF3CC}" srcOrd="0" destOrd="0" presId="urn:microsoft.com/office/officeart/2005/8/layout/orgChart1"/>
    <dgm:cxn modelId="{6B2C4504-977F-4957-AA68-8E17154DE201}" type="presParOf" srcId="{1DB24BFA-5B12-422C-B76D-02F24FCFC926}" destId="{13CB9E4F-2DA8-455B-B5B1-642147FA9B2B}" srcOrd="1" destOrd="0" presId="urn:microsoft.com/office/officeart/2005/8/layout/orgChart1"/>
    <dgm:cxn modelId="{20BE48F0-1F3E-4F44-B042-A45215C9B135}" type="presParOf" srcId="{5D5F72C0-FAAE-4948-8EE1-D0DB0CA19EAC}" destId="{C039BEBC-1EFB-4214-A730-2C9C5CFE7702}" srcOrd="1" destOrd="0" presId="urn:microsoft.com/office/officeart/2005/8/layout/orgChart1"/>
    <dgm:cxn modelId="{79E1B789-AB8C-4863-852C-4D5B0DA07B12}" type="presParOf" srcId="{C039BEBC-1EFB-4214-A730-2C9C5CFE7702}" destId="{0F9709A3-9A27-435B-95A1-6A798ADF8F17}" srcOrd="0" destOrd="0" presId="urn:microsoft.com/office/officeart/2005/8/layout/orgChart1"/>
    <dgm:cxn modelId="{F9D69C4C-526C-4B0C-9A9E-00524434AA6C}" type="presParOf" srcId="{C039BEBC-1EFB-4214-A730-2C9C5CFE7702}" destId="{C76A003B-A410-44B3-BAE0-70F257543A8E}" srcOrd="1" destOrd="0" presId="urn:microsoft.com/office/officeart/2005/8/layout/orgChart1"/>
    <dgm:cxn modelId="{445DA2C0-F762-46C2-9C25-E60BB56A0546}" type="presParOf" srcId="{C76A003B-A410-44B3-BAE0-70F257543A8E}" destId="{03DB78F0-CE7C-4783-AF44-0C39E477999F}" srcOrd="0" destOrd="0" presId="urn:microsoft.com/office/officeart/2005/8/layout/orgChart1"/>
    <dgm:cxn modelId="{393AEBFF-2D33-4636-B1AF-74D9C0415B04}" type="presParOf" srcId="{03DB78F0-CE7C-4783-AF44-0C39E477999F}" destId="{F0252908-C3FC-4CC6-BF80-AC1F60BB7F98}" srcOrd="0" destOrd="0" presId="urn:microsoft.com/office/officeart/2005/8/layout/orgChart1"/>
    <dgm:cxn modelId="{E9C623F0-C628-4F87-BE1B-8CF90B1B4719}" type="presParOf" srcId="{03DB78F0-CE7C-4783-AF44-0C39E477999F}" destId="{583C75A7-63B3-460B-8518-19C413022E46}" srcOrd="1" destOrd="0" presId="urn:microsoft.com/office/officeart/2005/8/layout/orgChart1"/>
    <dgm:cxn modelId="{FD0AB2AD-BB83-4D9E-817B-0C0CE9509892}" type="presParOf" srcId="{C76A003B-A410-44B3-BAE0-70F257543A8E}" destId="{43E94AB9-497F-406E-A9E3-4785E867D126}" srcOrd="1" destOrd="0" presId="urn:microsoft.com/office/officeart/2005/8/layout/orgChart1"/>
    <dgm:cxn modelId="{0B5AF863-EF13-4EA2-9DF8-980F827F93AF}" type="presParOf" srcId="{C76A003B-A410-44B3-BAE0-70F257543A8E}" destId="{054A6CC6-DA8E-4827-B109-ABF87114C40C}" srcOrd="2" destOrd="0" presId="urn:microsoft.com/office/officeart/2005/8/layout/orgChart1"/>
    <dgm:cxn modelId="{33E64347-63D2-4920-AA79-01A4C4DCDFAC}" type="presParOf" srcId="{5D5F72C0-FAAE-4948-8EE1-D0DB0CA19EAC}" destId="{0A9A22D3-29CA-4A10-9D64-6F9D41F63B3F}" srcOrd="2" destOrd="0" presId="urn:microsoft.com/office/officeart/2005/8/layout/orgChart1"/>
    <dgm:cxn modelId="{06F86A94-D1A8-4D67-8F47-FB73599C4B06}" type="presParOf" srcId="{0A9A22D3-29CA-4A10-9D64-6F9D41F63B3F}" destId="{F8F37861-BA30-4398-884D-424D0AA6F24B}" srcOrd="0" destOrd="0" presId="urn:microsoft.com/office/officeart/2005/8/layout/orgChart1"/>
    <dgm:cxn modelId="{170BE8D5-3FD9-4548-A84B-A504845AAEC9}" type="presParOf" srcId="{0A9A22D3-29CA-4A10-9D64-6F9D41F63B3F}" destId="{29E1CDFD-937F-44E9-AD61-D85105100832}" srcOrd="1" destOrd="0" presId="urn:microsoft.com/office/officeart/2005/8/layout/orgChart1"/>
    <dgm:cxn modelId="{0858A338-5B7B-4CD3-A833-070CAB307C7A}" type="presParOf" srcId="{29E1CDFD-937F-44E9-AD61-D85105100832}" destId="{9DE4BDC9-FD0D-437C-A0D6-3709F1265BCA}" srcOrd="0" destOrd="0" presId="urn:microsoft.com/office/officeart/2005/8/layout/orgChart1"/>
    <dgm:cxn modelId="{3CFEF466-CA59-4AAE-B0DB-A3660213D49B}" type="presParOf" srcId="{9DE4BDC9-FD0D-437C-A0D6-3709F1265BCA}" destId="{73FC9B6C-11A0-4AC7-A729-75EAF15FD24D}" srcOrd="0" destOrd="0" presId="urn:microsoft.com/office/officeart/2005/8/layout/orgChart1"/>
    <dgm:cxn modelId="{E312E035-BF02-498F-8919-A637D5AB34AE}" type="presParOf" srcId="{9DE4BDC9-FD0D-437C-A0D6-3709F1265BCA}" destId="{851CF0A4-E97E-409C-9031-18038A7BE3E7}" srcOrd="1" destOrd="0" presId="urn:microsoft.com/office/officeart/2005/8/layout/orgChart1"/>
    <dgm:cxn modelId="{6DEEF58A-1CB3-427C-A96A-6ED564A8FCBE}" type="presParOf" srcId="{29E1CDFD-937F-44E9-AD61-D85105100832}" destId="{929D3AAE-3C63-4847-87BB-93235FC43E08}" srcOrd="1" destOrd="0" presId="urn:microsoft.com/office/officeart/2005/8/layout/orgChart1"/>
    <dgm:cxn modelId="{4A645517-0615-497F-B44E-9EDD43B9F9F7}" type="presParOf" srcId="{29E1CDFD-937F-44E9-AD61-D85105100832}" destId="{05B9087E-2F30-46F6-B3AD-82DF8E6E8799}" srcOrd="2" destOrd="0" presId="urn:microsoft.com/office/officeart/2005/8/layout/orgChart1"/>
    <dgm:cxn modelId="{2981C445-66A8-485D-942A-AA251819B0D5}" type="presParOf" srcId="{0A9A22D3-29CA-4A10-9D64-6F9D41F63B3F}" destId="{B4368EDB-85FD-492E-A093-595394DCBBEF}" srcOrd="2" destOrd="0" presId="urn:microsoft.com/office/officeart/2005/8/layout/orgChart1"/>
    <dgm:cxn modelId="{A6453A53-A905-4F04-9D14-92C634B3F4D2}" type="presParOf" srcId="{0A9A22D3-29CA-4A10-9D64-6F9D41F63B3F}" destId="{5D4F5474-22EB-402B-AEBF-9074352DB607}" srcOrd="3" destOrd="0" presId="urn:microsoft.com/office/officeart/2005/8/layout/orgChart1"/>
    <dgm:cxn modelId="{F9C17EA4-04DC-4EA7-95C9-101D6FEED483}" type="presParOf" srcId="{5D4F5474-22EB-402B-AEBF-9074352DB607}" destId="{456FC81B-B01B-45EF-815E-5B65EE38AC77}" srcOrd="0" destOrd="0" presId="urn:microsoft.com/office/officeart/2005/8/layout/orgChart1"/>
    <dgm:cxn modelId="{21C11D21-255F-4280-A446-737DFF856A78}" type="presParOf" srcId="{456FC81B-B01B-45EF-815E-5B65EE38AC77}" destId="{A266419B-6290-43E2-B189-46D972FD184E}" srcOrd="0" destOrd="0" presId="urn:microsoft.com/office/officeart/2005/8/layout/orgChart1"/>
    <dgm:cxn modelId="{71820058-255B-44D0-99D7-CEFF7A5BE189}" type="presParOf" srcId="{456FC81B-B01B-45EF-815E-5B65EE38AC77}" destId="{B50F778D-3373-4FE4-A71B-0280A4FC567D}" srcOrd="1" destOrd="0" presId="urn:microsoft.com/office/officeart/2005/8/layout/orgChart1"/>
    <dgm:cxn modelId="{915F19D3-8B17-45DB-9123-34E6AFD69F5C}" type="presParOf" srcId="{5D4F5474-22EB-402B-AEBF-9074352DB607}" destId="{DAD43327-956F-4A32-8A29-2F8548D5779D}" srcOrd="1" destOrd="0" presId="urn:microsoft.com/office/officeart/2005/8/layout/orgChart1"/>
    <dgm:cxn modelId="{5010615E-E1CF-42B5-9277-D36A57FA334D}" type="presParOf" srcId="{5D4F5474-22EB-402B-AEBF-9074352DB607}" destId="{AFF63D0A-77BE-407B-B18C-741727ABEE06}" srcOrd="2" destOrd="0" presId="urn:microsoft.com/office/officeart/2005/8/layout/orgChart1"/>
    <dgm:cxn modelId="{44FCAD43-0A02-4475-BAA0-456657B13A9B}" type="presParOf" srcId="{180DDB19-43E8-41E5-9221-A464E3AC4815}" destId="{AB05C899-425A-4CBF-AB2F-9C05E177E64A}" srcOrd="2" destOrd="0" presId="urn:microsoft.com/office/officeart/2005/8/layout/orgChart1"/>
    <dgm:cxn modelId="{5EBB8F61-294A-4674-8C76-3ADC26D5F4A1}" type="presParOf" srcId="{AB05C899-425A-4CBF-AB2F-9C05E177E64A}" destId="{429930AF-F248-455C-A02B-8A004F752D87}" srcOrd="0" destOrd="0" presId="urn:microsoft.com/office/officeart/2005/8/layout/orgChart1"/>
    <dgm:cxn modelId="{2CA56B0F-CC81-4B44-B48F-D8AE35C22A03}" type="presParOf" srcId="{AB05C899-425A-4CBF-AB2F-9C05E177E64A}" destId="{6EA56BB8-8DDA-4475-A1A3-5C451A09A543}" srcOrd="1" destOrd="0" presId="urn:microsoft.com/office/officeart/2005/8/layout/orgChart1"/>
    <dgm:cxn modelId="{CC596B7C-210A-426F-A7B7-E19A09AB99FF}" type="presParOf" srcId="{6EA56BB8-8DDA-4475-A1A3-5C451A09A543}" destId="{D4885D3F-0E9D-43DA-97A7-435154999B73}" srcOrd="0" destOrd="0" presId="urn:microsoft.com/office/officeart/2005/8/layout/orgChart1"/>
    <dgm:cxn modelId="{352A0350-2131-4372-9B14-78C3DF5BD712}" type="presParOf" srcId="{D4885D3F-0E9D-43DA-97A7-435154999B73}" destId="{D52B2BBD-4906-4C54-B974-BF967568413A}" srcOrd="0" destOrd="0" presId="urn:microsoft.com/office/officeart/2005/8/layout/orgChart1"/>
    <dgm:cxn modelId="{5EE48EE9-4E2C-4038-ACA7-404285551D8A}" type="presParOf" srcId="{D4885D3F-0E9D-43DA-97A7-435154999B73}" destId="{3548FF2B-2C17-454F-8A6D-DCB2AAAF062A}" srcOrd="1" destOrd="0" presId="urn:microsoft.com/office/officeart/2005/8/layout/orgChart1"/>
    <dgm:cxn modelId="{A169F3A4-A589-45E6-94EC-F76EE86682E2}" type="presParOf" srcId="{6EA56BB8-8DDA-4475-A1A3-5C451A09A543}" destId="{EF020588-302F-4750-86EC-286AADBBE564}" srcOrd="1" destOrd="0" presId="urn:microsoft.com/office/officeart/2005/8/layout/orgChart1"/>
    <dgm:cxn modelId="{089E8442-EE16-4391-AA85-65B3E95961A6}" type="presParOf" srcId="{6EA56BB8-8DDA-4475-A1A3-5C451A09A543}" destId="{71336D90-E6FF-4D8F-AAA5-8F7F0C862FD0}" srcOrd="2" destOrd="0" presId="urn:microsoft.com/office/officeart/2005/8/layout/orgChart1"/>
    <dgm:cxn modelId="{D30646AD-B672-43BA-A23A-6E9D874F1AA5}" type="presParOf" srcId="{71336D90-E6FF-4D8F-AAA5-8F7F0C862FD0}" destId="{12273503-9FF1-436D-B879-A7C66E1A379E}" srcOrd="0" destOrd="0" presId="urn:microsoft.com/office/officeart/2005/8/layout/orgChart1"/>
    <dgm:cxn modelId="{FA7A1FCB-F1D5-4260-A167-A4C2D7E806D0}" type="presParOf" srcId="{71336D90-E6FF-4D8F-AAA5-8F7F0C862FD0}" destId="{15480394-FEEA-4E96-94C8-5E019F04E419}" srcOrd="1" destOrd="0" presId="urn:microsoft.com/office/officeart/2005/8/layout/orgChart1"/>
    <dgm:cxn modelId="{0EBD8443-1CA1-48DF-BEBD-51239FC1FCED}" type="presParOf" srcId="{15480394-FEEA-4E96-94C8-5E019F04E419}" destId="{9B54D9C2-F5EA-418F-9290-639E67D31A73}" srcOrd="0" destOrd="0" presId="urn:microsoft.com/office/officeart/2005/8/layout/orgChart1"/>
    <dgm:cxn modelId="{24A30ACE-B3E5-4569-9DBD-2B8DDA218288}" type="presParOf" srcId="{9B54D9C2-F5EA-418F-9290-639E67D31A73}" destId="{AE693916-324B-42D1-AA64-9640F0CBF76E}" srcOrd="0" destOrd="0" presId="urn:microsoft.com/office/officeart/2005/8/layout/orgChart1"/>
    <dgm:cxn modelId="{16CD2A00-CE14-448C-A11B-28CCBE1020DD}" type="presParOf" srcId="{9B54D9C2-F5EA-418F-9290-639E67D31A73}" destId="{FC17E5D5-94A4-4C82-987B-25F02965FAE8}" srcOrd="1" destOrd="0" presId="urn:microsoft.com/office/officeart/2005/8/layout/orgChart1"/>
    <dgm:cxn modelId="{7A081291-590F-489E-93C5-BCE9B6829BD8}" type="presParOf" srcId="{15480394-FEEA-4E96-94C8-5E019F04E419}" destId="{4A7C3D99-51BF-4F1E-A2D4-0D4F13C92582}" srcOrd="1" destOrd="0" presId="urn:microsoft.com/office/officeart/2005/8/layout/orgChart1"/>
    <dgm:cxn modelId="{35079A19-FCD2-4F79-A3BE-FC345B23210D}" type="presParOf" srcId="{15480394-FEEA-4E96-94C8-5E019F04E419}" destId="{5346346F-5B28-447C-A013-356C87C6F969}"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B790E5A-EC4C-4F54-A27E-763E0C3D4D9B}" type="datetimeFigureOut">
              <a:rPr lang="en-US" smtClean="0"/>
              <a:t>12/18/2021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624BDA1-648C-44C6-8743-EDADDD2E5ECD}" type="slidenum">
              <a:rPr lang="en-US" smtClean="0"/>
              <a:t>‹#›</a:t>
            </a:fld>
            <a:endParaRPr lang="en-US"/>
          </a:p>
        </p:txBody>
      </p:sp>
    </p:spTree>
    <p:extLst>
      <p:ext uri="{BB962C8B-B14F-4D97-AF65-F5344CB8AC3E}">
        <p14:creationId xmlns:p14="http://schemas.microsoft.com/office/powerpoint/2010/main" val="1397792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CBDF7E-4CE5-4DA6-B2B9-4BF693DD6AD9}" type="slidenum">
              <a:rPr lang="en-US" smtClean="0"/>
              <a:t>21</a:t>
            </a:fld>
            <a:endParaRPr lang="en-US"/>
          </a:p>
        </p:txBody>
      </p:sp>
    </p:spTree>
    <p:extLst>
      <p:ext uri="{BB962C8B-B14F-4D97-AF65-F5344CB8AC3E}">
        <p14:creationId xmlns:p14="http://schemas.microsoft.com/office/powerpoint/2010/main" val="35188456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12/18/2021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12/18/2021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12/18/2021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hyperlink" Target="https://www.medicinenet.com/high_blood_pressure_pictures_slideshow/article.htm" TargetMode="External"/><Relationship Id="rId3" Type="http://schemas.openxmlformats.org/officeDocument/2006/relationships/hyperlink" Target="https://www.medicinenet.com/image-collection/blood_pressure_picture/picture.htm" TargetMode="External"/><Relationship Id="rId7" Type="http://schemas.openxmlformats.org/officeDocument/2006/relationships/hyperlink" Target="https://www.medicinenet.com/brain_damage_symptoms_causes_treatment/article.htm" TargetMode="External"/><Relationship Id="rId2" Type="http://schemas.openxmlformats.org/officeDocument/2006/relationships/hyperlink" Target="https://www.medicinenet.com/high_blood_pressure_hypertension/article.htm" TargetMode="External"/><Relationship Id="rId1" Type="http://schemas.openxmlformats.org/officeDocument/2006/relationships/slideLayout" Target="../slideLayouts/slideLayout2.xml"/><Relationship Id="rId6" Type="http://schemas.openxmlformats.org/officeDocument/2006/relationships/hyperlink" Target="https://www.medicinenet.com/kidney_failure/article.htm" TargetMode="External"/><Relationship Id="rId11" Type="http://schemas.openxmlformats.org/officeDocument/2006/relationships/hyperlink" Target="https://www.medicinenet.com/obesity_weight_loss/article.htm" TargetMode="External"/><Relationship Id="rId5" Type="http://schemas.openxmlformats.org/officeDocument/2006/relationships/hyperlink" Target="https://www.medicinenet.com/heart_disease_pictures_slideshow_visual_guide/article.htm" TargetMode="External"/><Relationship Id="rId10" Type="http://schemas.openxmlformats.org/officeDocument/2006/relationships/hyperlink" Target="https://www.medicinenet.com/aerobic_exercise/article.htm" TargetMode="External"/><Relationship Id="rId4" Type="http://schemas.openxmlformats.org/officeDocument/2006/relationships/hyperlink" Target="https://www.medicinenet.com/eye_diseases_pictures_slideshow/article.htm" TargetMode="External"/><Relationship Id="rId9" Type="http://schemas.openxmlformats.org/officeDocument/2006/relationships/hyperlink" Target="https://www.medicinenet.com/high_blood_pressure_quiz/quiz.htm"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3.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hyperlink" Target="http://www.google.com/imgres?imgurl=http://daneshnameh.roshd.ir/mavara/img/daneshnameh_up/a/a4/BloodPressure.gif&amp;imgrefurl=http://daneshnameh.roshd.ir/mavara/mavara-index.php?page=%D8%A7%D9%86%D8%AF%D8%A7%D8%B2%D9%87+%DA%AF%DB%8C%D8%B1%DB%8C+%D9%81%D8%B4%D8%A7%D8%B1+%D8%AE%D9%88%D9%86&amp;usg=__hoL2cy9-dAR6YRtMZSWQ4uF6Tuk=&amp;h=232&amp;w=239&amp;sz=16&amp;hl=fa&amp;start=6&amp;zoom=1&amp;tbnid=CpbeAK2hRqw-mM:&amp;tbnh=106&amp;tbnw=109&amp;ei=F1YXTp3AJ8zHtAaZ6vSmDw&amp;prev=/search?q=%D9%81%D8%B4%D8%A7%D8%B1%D8%AE%D9%88%D9%86+%D8%A8%D8%A7%D9%84%D8%A7&amp;hl=fa&amp;sa=G&amp;gbv=2&amp;tbm=isch&amp;itbs=1" TargetMode="Externa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hyperlink" Target="https://www.medicinenet.com/whats_atherosclerosis/article.htm" TargetMode="External"/><Relationship Id="rId13" Type="http://schemas.openxmlformats.org/officeDocument/2006/relationships/hyperlink" Target="https://www.medicinenet.com/pain_management/article.htm" TargetMode="External"/><Relationship Id="rId3" Type="http://schemas.openxmlformats.org/officeDocument/2006/relationships/hyperlink" Target="https://www.medicinenet.com/coma/article.htm" TargetMode="External"/><Relationship Id="rId7" Type="http://schemas.openxmlformats.org/officeDocument/2006/relationships/hyperlink" Target="https://www.medicinenet.com/heart_attack_pathology_photo_essay/article.htm" TargetMode="External"/><Relationship Id="rId12" Type="http://schemas.openxmlformats.org/officeDocument/2006/relationships/hyperlink" Target="https://www.medicinenet.com/stroke_symptoms_and_treatment/article.htm" TargetMode="External"/><Relationship Id="rId2" Type="http://schemas.openxmlformats.org/officeDocument/2006/relationships/hyperlink" Target="https://www.medicinenet.com/diabetic_ketoacidosis/article.htm" TargetMode="External"/><Relationship Id="rId1" Type="http://schemas.openxmlformats.org/officeDocument/2006/relationships/slideLayout" Target="../slideLayouts/slideLayout2.xml"/><Relationship Id="rId6" Type="http://schemas.openxmlformats.org/officeDocument/2006/relationships/hyperlink" Target="https://www.medicinenet.com/diabetic_neuropathy/article.htm" TargetMode="External"/><Relationship Id="rId11" Type="http://schemas.openxmlformats.org/officeDocument/2006/relationships/hyperlink" Target="https://www.medicinenet.com/heart_attack/article.htm" TargetMode="External"/><Relationship Id="rId5" Type="http://schemas.openxmlformats.org/officeDocument/2006/relationships/hyperlink" Target="https://www.medicinenet.com/heart_how_the_heart_works/article.htm" TargetMode="External"/><Relationship Id="rId10" Type="http://schemas.openxmlformats.org/officeDocument/2006/relationships/hyperlink" Target="https://www.medicinenet.com/angina_symptoms/article.htm" TargetMode="External"/><Relationship Id="rId4" Type="http://schemas.openxmlformats.org/officeDocument/2006/relationships/hyperlink" Target="https://www.medicinenet.com/hypoglycemia/article.htm" TargetMode="External"/><Relationship Id="rId9" Type="http://schemas.openxmlformats.org/officeDocument/2006/relationships/hyperlink" Target="https://www.medicinenet.com/heart_disease_coronary_artery_disease/article.htm" TargetMode="External"/><Relationship Id="rId14" Type="http://schemas.openxmlformats.org/officeDocument/2006/relationships/hyperlink" Target="https://www.medicinenet.com/claudication/article.htm"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hyperlink" Target="https://www.medicinenet.com/weight_loss/symptoms.htm" TargetMode="External"/><Relationship Id="rId2" Type="http://schemas.openxmlformats.org/officeDocument/2006/relationships/hyperlink" Target="https://www.medicinenet.com/prediabetes/article.htm" TargetMode="External"/><Relationship Id="rId1" Type="http://schemas.openxmlformats.org/officeDocument/2006/relationships/slideLayout" Target="../slideLayouts/slideLayout2.xml"/><Relationship Id="rId5" Type="http://schemas.openxmlformats.org/officeDocument/2006/relationships/hyperlink" Target="https://www.medicinenet.com/obesity_weight_loss/article.htm" TargetMode="External"/><Relationship Id="rId4" Type="http://schemas.openxmlformats.org/officeDocument/2006/relationships/hyperlink" Target="https://www.medicinenet.com/diet_and_nutrition_quiz/quiz.htm"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jpe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image" Target="../media/image59.jpe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61.pn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xml"/><Relationship Id="rId4" Type="http://schemas.openxmlformats.org/officeDocument/2006/relationships/image" Target="../media/image64.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69.jpg"/><Relationship Id="rId3" Type="http://schemas.openxmlformats.org/officeDocument/2006/relationships/image" Target="../media/image66.jpg"/><Relationship Id="rId7" Type="http://schemas.openxmlformats.org/officeDocument/2006/relationships/image" Target="../media/image65.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68.jpg"/><Relationship Id="rId4" Type="http://schemas.openxmlformats.org/officeDocument/2006/relationships/image" Target="../media/image67.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hyperlink" Target="https://www.medicinenet.com/heart_disease_pictures_slideshow_visual_guide/article.htm"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0358_5GRfaD9U.jpg"/>
          <p:cNvPicPr>
            <a:picLocks noChangeAspect="1"/>
          </p:cNvPicPr>
          <p:nvPr/>
        </p:nvPicPr>
        <p:blipFill>
          <a:blip r:embed="rId2" cstate="print"/>
          <a:stretch>
            <a:fillRect/>
          </a:stretch>
        </p:blipFill>
        <p:spPr>
          <a:xfrm>
            <a:off x="724988" y="640080"/>
            <a:ext cx="7739744" cy="2638697"/>
          </a:xfrm>
          <a:prstGeom prst="rect">
            <a:avLst/>
          </a:prstGeom>
        </p:spPr>
      </p:pic>
      <p:sp>
        <p:nvSpPr>
          <p:cNvPr id="3" name="Title 3"/>
          <p:cNvSpPr txBox="1">
            <a:spLocks/>
          </p:cNvSpPr>
          <p:nvPr/>
        </p:nvSpPr>
        <p:spPr>
          <a:xfrm>
            <a:off x="2514600" y="3048000"/>
            <a:ext cx="6248400" cy="2072641"/>
          </a:xfrm>
          <a:prstGeom prst="rect">
            <a:avLst/>
          </a:prstGeom>
        </p:spPr>
        <p:txBody>
          <a:bodyPr>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a-IR" sz="3600" b="1" i="0" u="none" strike="noStrike" kern="1200" cap="none" spc="0" normalizeH="0" baseline="0" noProof="0" dirty="0" smtClean="0">
                <a:ln>
                  <a:noFill/>
                </a:ln>
                <a:solidFill>
                  <a:srgbClr val="C00000"/>
                </a:solidFill>
                <a:effectLst/>
                <a:uLnTx/>
                <a:uFillTx/>
                <a:latin typeface="Times New Roman" panose="02020603050405020304" pitchFamily="18" charset="0"/>
                <a:ea typeface="+mj-ea"/>
                <a:cs typeface="B Titr" panose="00000700000000000000" pitchFamily="2" charset="-78"/>
              </a:rPr>
              <a:t>بیماریهای غیرواگیر: دغدغه جهانی</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fa-IR" sz="3600" b="1" i="0" u="none" strike="noStrike" kern="1200" cap="none" spc="0" normalizeH="0" baseline="0" noProof="0" dirty="0" smtClean="0">
                <a:ln>
                  <a:noFill/>
                </a:ln>
                <a:solidFill>
                  <a:srgbClr val="C00000"/>
                </a:solidFill>
                <a:effectLst/>
                <a:uLnTx/>
                <a:uFillTx/>
                <a:latin typeface="Times New Roman" panose="02020603050405020304" pitchFamily="18" charset="0"/>
                <a:ea typeface="+mj-ea"/>
                <a:cs typeface="B Titr" panose="00000700000000000000" pitchFamily="2" charset="-78"/>
              </a:rPr>
              <a:t/>
            </a:r>
            <a:br>
              <a:rPr kumimoji="0" lang="fa-IR" sz="3600" b="1" i="0" u="none" strike="noStrike" kern="1200" cap="none" spc="0" normalizeH="0" baseline="0" noProof="0" dirty="0" smtClean="0">
                <a:ln>
                  <a:noFill/>
                </a:ln>
                <a:solidFill>
                  <a:srgbClr val="C00000"/>
                </a:solidFill>
                <a:effectLst/>
                <a:uLnTx/>
                <a:uFillTx/>
                <a:latin typeface="Times New Roman" panose="02020603050405020304" pitchFamily="18" charset="0"/>
                <a:ea typeface="+mj-ea"/>
                <a:cs typeface="B Titr" panose="00000700000000000000" pitchFamily="2" charset="-78"/>
              </a:rPr>
            </a:br>
            <a:r>
              <a:rPr kumimoji="0" lang="en-US" sz="3600" b="1" i="0" u="none" strike="noStrike" kern="1200" cap="none" spc="0" normalizeH="0" baseline="0" noProof="0" dirty="0" smtClean="0">
                <a:ln>
                  <a:noFill/>
                </a:ln>
                <a:solidFill>
                  <a:srgbClr val="C00000"/>
                </a:solidFill>
                <a:effectLst>
                  <a:outerShdw blurRad="38100" dist="38100" dir="2700000" algn="tl">
                    <a:srgbClr val="000000">
                      <a:alpha val="43137"/>
                    </a:srgbClr>
                  </a:outerShdw>
                </a:effectLst>
                <a:uLnTx/>
                <a:uFillTx/>
                <a:latin typeface="+mj-lt"/>
                <a:ea typeface="Times New Roman"/>
                <a:cs typeface="DIN-Regular"/>
              </a:rPr>
              <a:t/>
            </a:r>
            <a:br>
              <a:rPr kumimoji="0" lang="en-US" sz="3600" b="1" i="0" u="none" strike="noStrike" kern="1200" cap="none" spc="0" normalizeH="0" baseline="0" noProof="0" dirty="0" smtClean="0">
                <a:ln>
                  <a:noFill/>
                </a:ln>
                <a:solidFill>
                  <a:srgbClr val="C00000"/>
                </a:solidFill>
                <a:effectLst>
                  <a:outerShdw blurRad="38100" dist="38100" dir="2700000" algn="tl">
                    <a:srgbClr val="000000">
                      <a:alpha val="43137"/>
                    </a:srgbClr>
                  </a:outerShdw>
                </a:effectLst>
                <a:uLnTx/>
                <a:uFillTx/>
                <a:latin typeface="+mj-lt"/>
                <a:ea typeface="Times New Roman"/>
                <a:cs typeface="DIN-Regular"/>
              </a:rPr>
            </a:br>
            <a:endParaRPr kumimoji="0" lang="en-US" sz="36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j-lt"/>
              <a:ea typeface="+mj-ea"/>
              <a:cs typeface="+mj-cs"/>
            </a:endParaRPr>
          </a:p>
        </p:txBody>
      </p:sp>
      <p:sp>
        <p:nvSpPr>
          <p:cNvPr id="4" name="Rectangle 3"/>
          <p:cNvSpPr/>
          <p:nvPr/>
        </p:nvSpPr>
        <p:spPr>
          <a:xfrm>
            <a:off x="2514600" y="3886200"/>
            <a:ext cx="6172200" cy="1169551"/>
          </a:xfrm>
          <a:prstGeom prst="rect">
            <a:avLst/>
          </a:prstGeom>
        </p:spPr>
        <p:txBody>
          <a:bodyPr wrap="square">
            <a:spAutoFit/>
          </a:bodyPr>
          <a:lstStyle/>
          <a:p>
            <a:pPr>
              <a:spcBef>
                <a:spcPct val="0"/>
              </a:spcBef>
              <a:defRPr/>
            </a:pPr>
            <a:r>
              <a:rPr lang="fa-IR" sz="2800" b="1" dirty="0" smtClean="0">
                <a:solidFill>
                  <a:srgbClr val="C00000"/>
                </a:solidFill>
                <a:latin typeface="Times New Roman" panose="02020603050405020304" pitchFamily="18" charset="0"/>
                <a:cs typeface="B Titr" panose="00000700000000000000" pitchFamily="2" charset="-78"/>
              </a:rPr>
              <a:t>پیشگیری ازبیماریهای غیرواگیر: اولویت جهانی</a:t>
            </a:r>
          </a:p>
          <a:p>
            <a:pPr>
              <a:spcBef>
                <a:spcPct val="0"/>
              </a:spcBef>
              <a:defRPr/>
            </a:pPr>
            <a:endParaRPr lang="fa-IR" sz="2800" b="1" dirty="0">
              <a:solidFill>
                <a:srgbClr val="C00000"/>
              </a:solidFill>
              <a:latin typeface="Times New Roman" panose="02020603050405020304" pitchFamily="18" charset="0"/>
              <a:cs typeface="B Titr" panose="00000700000000000000" pitchFamily="2" charset="-78"/>
            </a:endParaRPr>
          </a:p>
          <a:p>
            <a:pPr>
              <a:spcBef>
                <a:spcPct val="0"/>
              </a:spcBef>
              <a:defRPr/>
            </a:pPr>
            <a:endParaRPr lang="en-US" sz="1400" dirty="0"/>
          </a:p>
        </p:txBody>
      </p:sp>
    </p:spTree>
    <p:extLst>
      <p:ext uri="{BB962C8B-B14F-4D97-AF65-F5344CB8AC3E}">
        <p14:creationId xmlns:p14="http://schemas.microsoft.com/office/powerpoint/2010/main" val="16858296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838200"/>
          </a:xfrm>
        </p:spPr>
        <p:txBody>
          <a:bodyPr>
            <a:normAutofit/>
          </a:bodyPr>
          <a:lstStyle/>
          <a:p>
            <a:r>
              <a:rPr lang="en-US" dirty="0"/>
              <a:t>Picture of Blood Pressure</a:t>
            </a: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3400" y="1295400"/>
            <a:ext cx="82296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6462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214290"/>
            <a:ext cx="8229600" cy="785818"/>
          </a:xfrm>
          <a:effectLst>
            <a:outerShdw blurRad="50800" dist="38100" dir="16200000" rotWithShape="0">
              <a:srgbClr val="FF0000">
                <a:alpha val="71000"/>
              </a:srgbClr>
            </a:outerShdw>
          </a:effectLst>
        </p:spPr>
        <p:txBody>
          <a:bodyPr>
            <a:normAutofit/>
          </a:bodyPr>
          <a:lstStyle/>
          <a:p>
            <a:pPr rtl="1"/>
            <a:r>
              <a:rPr lang="fa-IR" sz="2400" b="1" i="1" dirty="0" smtClean="0">
                <a:cs typeface="B Titr" pitchFamily="2" charset="-78"/>
              </a:rPr>
              <a:t>انواع فشارخون بالا</a:t>
            </a:r>
            <a:endParaRPr lang="en-US" sz="2400" b="1" i="1" dirty="0">
              <a:cs typeface="B Titr" pitchFamily="2" charset="-78"/>
            </a:endParaRPr>
          </a:p>
        </p:txBody>
      </p:sp>
      <p:sp>
        <p:nvSpPr>
          <p:cNvPr id="3" name="Content Placeholder 2"/>
          <p:cNvSpPr>
            <a:spLocks noGrp="1"/>
          </p:cNvSpPr>
          <p:nvPr>
            <p:ph idx="1"/>
          </p:nvPr>
        </p:nvSpPr>
        <p:spPr>
          <a:xfrm>
            <a:off x="457200" y="928670"/>
            <a:ext cx="8229600" cy="6081730"/>
          </a:xfrm>
          <a:effectLst>
            <a:outerShdw blurRad="50800" dist="50800" dir="5400000" algn="ctr" rotWithShape="0">
              <a:srgbClr val="FF0000">
                <a:alpha val="49000"/>
              </a:srgbClr>
            </a:outerShdw>
          </a:effectLst>
        </p:spPr>
        <p:txBody>
          <a:bodyPr>
            <a:normAutofit fontScale="85000" lnSpcReduction="20000"/>
          </a:bodyPr>
          <a:lstStyle/>
          <a:p>
            <a:pPr marL="514350" indent="-514350" algn="just" rtl="1">
              <a:buFont typeface="+mj-lt"/>
              <a:buAutoNum type="arabicPeriod"/>
            </a:pPr>
            <a:endParaRPr lang="fa-IR" sz="2800" b="1" i="1" dirty="0" smtClean="0">
              <a:cs typeface="B Nazanin" pitchFamily="2" charset="-78"/>
            </a:endParaRPr>
          </a:p>
          <a:p>
            <a:pPr marL="514350" indent="-514350" algn="just" rtl="1">
              <a:buFont typeface="+mj-lt"/>
              <a:buAutoNum type="arabicPeriod"/>
            </a:pPr>
            <a:r>
              <a:rPr lang="fa-IR" sz="2800" b="1" i="1" dirty="0" smtClean="0">
                <a:cs typeface="B Nazanin" pitchFamily="2" charset="-78"/>
              </a:rPr>
              <a:t>فشارخون اوليه</a:t>
            </a:r>
            <a:r>
              <a:rPr lang="en-US" sz="2800" b="1" i="1" dirty="0" smtClean="0">
                <a:cs typeface="B Nazanin" pitchFamily="2" charset="-78"/>
              </a:rPr>
              <a:t>essential hypertension </a:t>
            </a:r>
            <a:r>
              <a:rPr lang="fa-IR" sz="2800" b="1" i="1" dirty="0" smtClean="0">
                <a:cs typeface="B Nazanin" pitchFamily="2" charset="-78"/>
              </a:rPr>
              <a:t> </a:t>
            </a:r>
            <a:r>
              <a:rPr lang="fa-IR" sz="2600" b="1" i="1" dirty="0" smtClean="0">
                <a:cs typeface="B Nazanin" pitchFamily="2" charset="-78"/>
              </a:rPr>
              <a:t>كه 95% از افراد مبتلا به فشارخون بالا اين نوع از فشارخون را دارند.</a:t>
            </a:r>
          </a:p>
          <a:p>
            <a:pPr marL="0" indent="0" algn="just" rtl="1">
              <a:buNone/>
            </a:pPr>
            <a:endParaRPr lang="fa-IR" sz="2600" b="1" i="1" dirty="0" smtClean="0">
              <a:cs typeface="B Nazanin" pitchFamily="2" charset="-78"/>
            </a:endParaRPr>
          </a:p>
          <a:p>
            <a:pPr algn="just" rtl="1">
              <a:buNone/>
            </a:pPr>
            <a:r>
              <a:rPr lang="fa-IR" sz="3500" b="1" i="1" dirty="0" smtClean="0">
                <a:cs typeface="B Nazanin" pitchFamily="2" charset="-78"/>
              </a:rPr>
              <a:t>   علل زمينه ساز فشارخون بالاي اوليه</a:t>
            </a:r>
            <a:endParaRPr lang="fa-IR" sz="2400" b="1" i="1" dirty="0" smtClean="0">
              <a:cs typeface="B Nazanin" pitchFamily="2" charset="-78"/>
            </a:endParaRPr>
          </a:p>
          <a:p>
            <a:pPr algn="just" rtl="1">
              <a:buFontTx/>
              <a:buChar char="-"/>
            </a:pPr>
            <a:r>
              <a:rPr lang="fa-IR" sz="2400" b="1" i="1" dirty="0" smtClean="0">
                <a:cs typeface="B Nazanin" pitchFamily="2" charset="-78"/>
              </a:rPr>
              <a:t>سن وجنس</a:t>
            </a:r>
          </a:p>
          <a:p>
            <a:pPr algn="just" rtl="1">
              <a:buFontTx/>
              <a:buChar char="-"/>
            </a:pPr>
            <a:r>
              <a:rPr lang="fa-IR" sz="2400" b="1" i="1" dirty="0" smtClean="0">
                <a:cs typeface="B Nazanin" pitchFamily="2" charset="-78"/>
              </a:rPr>
              <a:t>چاقي</a:t>
            </a:r>
          </a:p>
          <a:p>
            <a:pPr algn="just" rtl="1">
              <a:buFontTx/>
              <a:buChar char="-"/>
            </a:pPr>
            <a:r>
              <a:rPr lang="fa-IR" sz="2400" b="1" i="1" dirty="0" smtClean="0">
                <a:cs typeface="B Nazanin" pitchFamily="2" charset="-78"/>
              </a:rPr>
              <a:t>سابقه خانوادگي</a:t>
            </a:r>
          </a:p>
          <a:p>
            <a:pPr algn="just" rtl="1">
              <a:buFontTx/>
              <a:buChar char="-"/>
            </a:pPr>
            <a:r>
              <a:rPr lang="fa-IR" sz="2400" b="1" i="1" dirty="0" smtClean="0">
                <a:cs typeface="B Nazanin" pitchFamily="2" charset="-78"/>
              </a:rPr>
              <a:t>ديابت</a:t>
            </a:r>
          </a:p>
          <a:p>
            <a:pPr algn="just" rtl="1">
              <a:buFontTx/>
              <a:buChar char="-"/>
            </a:pPr>
            <a:r>
              <a:rPr lang="fa-IR" sz="2400" b="1" i="1" dirty="0" smtClean="0">
                <a:cs typeface="B Nazanin" pitchFamily="2" charset="-78"/>
              </a:rPr>
              <a:t>مصرف زياد سديم و مصرف كم پتاسيم</a:t>
            </a:r>
          </a:p>
          <a:p>
            <a:pPr algn="just" rtl="1">
              <a:buFontTx/>
              <a:buChar char="-"/>
            </a:pPr>
            <a:r>
              <a:rPr lang="fa-IR" sz="2400" b="1" i="1" dirty="0" smtClean="0">
                <a:cs typeface="B Nazanin" pitchFamily="2" charset="-78"/>
              </a:rPr>
              <a:t>كم تحركي</a:t>
            </a:r>
          </a:p>
          <a:p>
            <a:pPr algn="just" rtl="1">
              <a:buFontTx/>
              <a:buChar char="-"/>
            </a:pPr>
            <a:r>
              <a:rPr lang="fa-IR" sz="2400" b="1" i="1" dirty="0" smtClean="0">
                <a:cs typeface="B Nazanin" pitchFamily="2" charset="-78"/>
              </a:rPr>
              <a:t>مصرف الكل</a:t>
            </a:r>
          </a:p>
          <a:p>
            <a:pPr algn="just" rtl="1">
              <a:buFontTx/>
              <a:buChar char="-"/>
            </a:pPr>
            <a:r>
              <a:rPr lang="fa-IR" sz="2400" b="1" i="1" dirty="0" smtClean="0">
                <a:cs typeface="B Nazanin" pitchFamily="2" charset="-78"/>
              </a:rPr>
              <a:t>استرس</a:t>
            </a:r>
          </a:p>
          <a:p>
            <a:pPr algn="just" rtl="1">
              <a:buFontTx/>
              <a:buChar char="-"/>
            </a:pPr>
            <a:r>
              <a:rPr lang="fa-IR" sz="2400" b="1" i="1" dirty="0" smtClean="0">
                <a:cs typeface="B Nazanin" pitchFamily="2" charset="-78"/>
              </a:rPr>
              <a:t>اخيرا هم كمبود ويتامين </a:t>
            </a:r>
            <a:r>
              <a:rPr lang="en-US" sz="2400" b="1" i="1" dirty="0" smtClean="0">
                <a:cs typeface="B Nazanin" pitchFamily="2" charset="-78"/>
              </a:rPr>
              <a:t>D3</a:t>
            </a:r>
            <a:endParaRPr lang="fa-IR" sz="2400" b="1" i="1" dirty="0" smtClean="0">
              <a:cs typeface="B Nazanin" pitchFamily="2" charset="-78"/>
            </a:endParaRPr>
          </a:p>
          <a:p>
            <a:pPr marL="0" indent="0" algn="just" rtl="1">
              <a:buNone/>
            </a:pPr>
            <a:endParaRPr lang="fa-IR" sz="2400" b="1" i="1" dirty="0" smtClean="0">
              <a:cs typeface="B Nazanin" pitchFamily="2" charset="-78"/>
            </a:endParaRPr>
          </a:p>
          <a:p>
            <a:pPr marL="0" indent="0" algn="just" rtl="1">
              <a:buNone/>
            </a:pPr>
            <a:r>
              <a:rPr lang="fa-IR" sz="2400" dirty="0">
                <a:cs typeface="B Nazanin" pitchFamily="2" charset="-78"/>
              </a:rPr>
              <a:t> </a:t>
            </a:r>
            <a:r>
              <a:rPr lang="fa-IR" sz="2400" dirty="0" smtClean="0">
                <a:cs typeface="B Nazanin" pitchFamily="2" charset="-78"/>
              </a:rPr>
              <a:t> </a:t>
            </a:r>
            <a:r>
              <a:rPr lang="fa-IR" sz="3000" dirty="0" smtClean="0">
                <a:cs typeface="B Nazanin" pitchFamily="2" charset="-78"/>
              </a:rPr>
              <a:t>2-   </a:t>
            </a:r>
            <a:r>
              <a:rPr lang="fa-IR" sz="3000" b="1" i="1" dirty="0">
                <a:cs typeface="B Nazanin" pitchFamily="2" charset="-78"/>
              </a:rPr>
              <a:t>فشارخون ثانويه5% افرادمبتلا به فشارخون به اين نوع ازفشارخون مبتلا هستند.</a:t>
            </a:r>
          </a:p>
          <a:p>
            <a:pPr algn="just" rtl="1">
              <a:buFontTx/>
              <a:buChar char="-"/>
            </a:pPr>
            <a:endParaRPr lang="fa-IR" sz="2400" b="1" i="1" dirty="0" smtClean="0">
              <a:cs typeface="B Nazanin" pitchFamily="2" charset="-78"/>
            </a:endParaRPr>
          </a:p>
          <a:p>
            <a:pPr algn="just" rtl="1">
              <a:buFontTx/>
              <a:buChar char="-"/>
            </a:pPr>
            <a:endParaRPr lang="fa-IR" sz="2400" b="1" i="1" dirty="0" smtClean="0">
              <a:cs typeface="B Nazanin" pitchFamily="2" charset="-78"/>
            </a:endParaRPr>
          </a:p>
          <a:p>
            <a:pPr marL="0" indent="0" algn="just" rtl="1">
              <a:buNone/>
            </a:pPr>
            <a:endParaRPr lang="fa-IR" sz="2400" b="1" i="1" dirty="0" smtClean="0">
              <a:cs typeface="B Nazanin" pitchFamily="2" charset="-78"/>
            </a:endParaRPr>
          </a:p>
          <a:p>
            <a:pPr algn="just" rtl="1">
              <a:buFontTx/>
              <a:buChar char="-"/>
            </a:pPr>
            <a:endParaRPr lang="fa-IR" sz="2400" b="1" i="1" dirty="0" smtClean="0">
              <a:cs typeface="B Nazanin" pitchFamily="2" charset="-78"/>
            </a:endParaRPr>
          </a:p>
          <a:p>
            <a:pPr algn="just" rtl="1">
              <a:buFontTx/>
              <a:buChar char="-"/>
            </a:pPr>
            <a:endParaRPr lang="fa-IR" sz="2400" b="1" i="1" dirty="0" smtClean="0">
              <a:cs typeface="B Nazanin" pitchFamily="2" charset="-78"/>
            </a:endParaRPr>
          </a:p>
          <a:p>
            <a:pPr algn="just" rtl="1">
              <a:buFontTx/>
              <a:buChar char="-"/>
            </a:pPr>
            <a:endParaRPr lang="fa-IR" sz="2400" dirty="0" smtClean="0">
              <a:cs typeface="B Nazanin" pitchFamily="2" charset="-78"/>
            </a:endParaRPr>
          </a:p>
          <a:p>
            <a:pPr algn="just" rtl="1">
              <a:buFontTx/>
              <a:buChar char="-"/>
            </a:pPr>
            <a:endParaRPr lang="fa-IR" dirty="0" smtClean="0"/>
          </a:p>
          <a:p>
            <a:pPr algn="just" rtl="1">
              <a:buFontTx/>
              <a:buChar char="-"/>
            </a:pPr>
            <a:endParaRPr lang="en-US" dirty="0"/>
          </a:p>
        </p:txBody>
      </p:sp>
      <p:pic>
        <p:nvPicPr>
          <p:cNvPr id="5" name="Picture 4" descr="imagesCALSI3Z4.jpg"/>
          <p:cNvPicPr>
            <a:picLocks noChangeAspect="1"/>
          </p:cNvPicPr>
          <p:nvPr/>
        </p:nvPicPr>
        <p:blipFill>
          <a:blip r:embed="rId2" cstate="print"/>
          <a:stretch>
            <a:fillRect/>
          </a:stretch>
        </p:blipFill>
        <p:spPr>
          <a:xfrm>
            <a:off x="0" y="6000768"/>
            <a:ext cx="1314450" cy="857232"/>
          </a:xfrm>
          <a:prstGeom prst="rect">
            <a:avLst/>
          </a:prstGeom>
        </p:spPr>
      </p:pic>
      <p:pic>
        <p:nvPicPr>
          <p:cNvPr id="6" name="Picture 5" descr="imagesCALSI3Z4.jpg"/>
          <p:cNvPicPr>
            <a:picLocks noChangeAspect="1"/>
          </p:cNvPicPr>
          <p:nvPr/>
        </p:nvPicPr>
        <p:blipFill>
          <a:blip r:embed="rId2" cstate="print"/>
          <a:stretch>
            <a:fillRect/>
          </a:stretch>
        </p:blipFill>
        <p:spPr>
          <a:xfrm>
            <a:off x="7829550" y="0"/>
            <a:ext cx="1314450" cy="742950"/>
          </a:xfrm>
          <a:prstGeom prst="rect">
            <a:avLst/>
          </a:prstGeom>
        </p:spPr>
      </p:pic>
    </p:spTree>
    <p:extLst>
      <p:ext uri="{BB962C8B-B14F-4D97-AF65-F5344CB8AC3E}">
        <p14:creationId xmlns:p14="http://schemas.microsoft.com/office/powerpoint/2010/main" val="23308597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6908"/>
          </a:xfrm>
          <a:effectLst>
            <a:outerShdw blurRad="50800" dist="50800" dir="5400000" algn="ctr" rotWithShape="0">
              <a:srgbClr val="FF0000"/>
            </a:outerShdw>
          </a:effectLst>
        </p:spPr>
        <p:txBody>
          <a:bodyPr>
            <a:normAutofit/>
          </a:bodyPr>
          <a:lstStyle/>
          <a:p>
            <a:r>
              <a:rPr lang="fa-IR" sz="2400" b="1" i="1" dirty="0" smtClean="0">
                <a:cs typeface="B Titr" pitchFamily="2" charset="-78"/>
              </a:rPr>
              <a:t>طبقه بندي فشارخون برحسب ميليمترجيوه</a:t>
            </a:r>
            <a:endParaRPr lang="en-US" sz="2400" b="1" i="1" dirty="0">
              <a:cs typeface="B Titr" pitchFamily="2" charset="-78"/>
            </a:endParaRPr>
          </a:p>
        </p:txBody>
      </p:sp>
      <p:sp>
        <p:nvSpPr>
          <p:cNvPr id="3" name="Content Placeholder 2"/>
          <p:cNvSpPr>
            <a:spLocks noGrp="1"/>
          </p:cNvSpPr>
          <p:nvPr>
            <p:ph idx="1"/>
          </p:nvPr>
        </p:nvSpPr>
        <p:spPr>
          <a:xfrm>
            <a:off x="457200" y="1142984"/>
            <a:ext cx="8229600" cy="4983179"/>
          </a:xfrm>
          <a:effectLst>
            <a:outerShdw blurRad="50800" dist="38100" algn="l" rotWithShape="0">
              <a:srgbClr val="FF0000">
                <a:alpha val="40000"/>
              </a:srgbClr>
            </a:outerShdw>
          </a:effectLst>
        </p:spPr>
        <p:txBody>
          <a:bodyPr>
            <a:normAutofit/>
          </a:bodyPr>
          <a:lstStyle/>
          <a:p>
            <a:pPr algn="r" rtl="1">
              <a:buNone/>
            </a:pPr>
            <a:endParaRPr lang="fa-IR" sz="4400" dirty="0" smtClean="0">
              <a:cs typeface="B Nazanin" pitchFamily="2" charset="-78"/>
            </a:endParaRPr>
          </a:p>
          <a:p>
            <a:pPr algn="r" rtl="1">
              <a:buNone/>
            </a:pPr>
            <a:endParaRPr lang="fa-IR" sz="4400" dirty="0" smtClean="0">
              <a:cs typeface="B Nazanin" pitchFamily="2" charset="-78"/>
            </a:endParaRPr>
          </a:p>
          <a:p>
            <a:pPr algn="r" rtl="1"/>
            <a:endParaRPr lang="fa-IR" sz="4400" dirty="0">
              <a:cs typeface="B Nazanin" pitchFamily="2" charset="-78"/>
            </a:endParaRPr>
          </a:p>
          <a:p>
            <a:pPr algn="r" rtl="1"/>
            <a:endParaRPr lang="fa-IR" sz="4400" dirty="0" smtClean="0">
              <a:cs typeface="B Nazanin" pitchFamily="2" charset="-78"/>
            </a:endParaRPr>
          </a:p>
          <a:p>
            <a:pPr algn="r" rtl="1">
              <a:buNone/>
            </a:pPr>
            <a:r>
              <a:rPr lang="fa-IR" sz="1800" dirty="0" smtClean="0">
                <a:cs typeface="B Nazanin" pitchFamily="2" charset="-78"/>
              </a:rPr>
              <a:t>   </a:t>
            </a:r>
          </a:p>
          <a:p>
            <a:pPr algn="r" rtl="1">
              <a:buNone/>
            </a:pPr>
            <a:endParaRPr lang="fa-IR" sz="1800" dirty="0">
              <a:cs typeface="B Nazanin" pitchFamily="2" charset="-78"/>
            </a:endParaRPr>
          </a:p>
          <a:p>
            <a:pPr algn="ctr" rtl="1">
              <a:buNone/>
            </a:pPr>
            <a:r>
              <a:rPr lang="fa-IR" sz="1800" dirty="0" smtClean="0">
                <a:cs typeface="B Nazanin" pitchFamily="2" charset="-78"/>
              </a:rPr>
              <a:t>* </a:t>
            </a:r>
            <a:r>
              <a:rPr lang="fa-IR" sz="1400" b="1" i="1" dirty="0" smtClean="0">
                <a:latin typeface="+mj-lt"/>
                <a:ea typeface="+mj-ea"/>
                <a:cs typeface="B Titr" pitchFamily="2" charset="-78"/>
              </a:rPr>
              <a:t>پيش فشارخون يك اعلام خطر ابتلا به فشارخون بالاست</a:t>
            </a:r>
          </a:p>
          <a:p>
            <a:endParaRPr lang="en-US" sz="2000" dirty="0"/>
          </a:p>
        </p:txBody>
      </p:sp>
      <p:graphicFrame>
        <p:nvGraphicFramePr>
          <p:cNvPr id="4" name="Table 3"/>
          <p:cNvGraphicFramePr>
            <a:graphicFrameLocks noGrp="1"/>
          </p:cNvGraphicFramePr>
          <p:nvPr/>
        </p:nvGraphicFramePr>
        <p:xfrm>
          <a:off x="1071538" y="1571614"/>
          <a:ext cx="6643734" cy="3143270"/>
        </p:xfrm>
        <a:graphic>
          <a:graphicData uri="http://schemas.openxmlformats.org/drawingml/2006/table">
            <a:tbl>
              <a:tblPr firstRow="1" bandRow="1">
                <a:effectLst>
                  <a:outerShdw blurRad="50800" dist="50800" dir="5400000" algn="ctr" rotWithShape="0">
                    <a:srgbClr val="FF0000"/>
                  </a:outerShdw>
                </a:effectLst>
                <a:tableStyleId>{5C22544A-7EE6-4342-B048-85BDC9FD1C3A}</a:tableStyleId>
              </a:tblPr>
              <a:tblGrid>
                <a:gridCol w="2403052"/>
                <a:gridCol w="494746"/>
                <a:gridCol w="2085002"/>
                <a:gridCol w="1660934"/>
              </a:tblGrid>
              <a:tr h="509717">
                <a:tc>
                  <a:txBody>
                    <a:bodyPr/>
                    <a:lstStyle/>
                    <a:p>
                      <a:pPr marL="0" algn="ctr" defTabSz="914400" rtl="1" eaLnBrk="1" latinLnBrk="0" hangingPunct="1"/>
                      <a:r>
                        <a:rPr lang="fa-IR" sz="1600" b="1" i="1" kern="1200" dirty="0" smtClean="0">
                          <a:solidFill>
                            <a:schemeClr val="dk1"/>
                          </a:solidFill>
                          <a:latin typeface="+mn-lt"/>
                          <a:ea typeface="+mn-ea"/>
                          <a:cs typeface="B Titr" pitchFamily="2" charset="-78"/>
                        </a:rPr>
                        <a:t>دياستوليك</a:t>
                      </a:r>
                      <a:endParaRPr lang="en-US" sz="1600" b="1" i="1" kern="1200" dirty="0">
                        <a:solidFill>
                          <a:schemeClr val="dk1"/>
                        </a:solidFill>
                        <a:latin typeface="+mn-lt"/>
                        <a:ea typeface="+mn-ea"/>
                        <a:cs typeface="B Titr" pitchFamily="2" charset="-78"/>
                      </a:endParaRPr>
                    </a:p>
                  </a:txBody>
                  <a:tcPr>
                    <a:solidFill>
                      <a:srgbClr val="DA9896">
                        <a:alpha val="68627"/>
                      </a:srgbClr>
                    </a:solidFill>
                  </a:tcPr>
                </a:tc>
                <a:tc>
                  <a:txBody>
                    <a:bodyPr/>
                    <a:lstStyle/>
                    <a:p>
                      <a:pPr marL="0" algn="ctr" defTabSz="914400" rtl="1" eaLnBrk="1" latinLnBrk="0" hangingPunct="1"/>
                      <a:endParaRPr lang="en-US" sz="1600" b="1" i="1" kern="1200" dirty="0">
                        <a:solidFill>
                          <a:schemeClr val="dk1"/>
                        </a:solidFill>
                        <a:latin typeface="+mn-lt"/>
                        <a:ea typeface="+mn-ea"/>
                        <a:cs typeface="B Titr" pitchFamily="2" charset="-78"/>
                      </a:endParaRPr>
                    </a:p>
                  </a:txBody>
                  <a:tcPr>
                    <a:solidFill>
                      <a:srgbClr val="DA9896">
                        <a:alpha val="68627"/>
                      </a:srgbClr>
                    </a:solidFill>
                  </a:tcPr>
                </a:tc>
                <a:tc>
                  <a:txBody>
                    <a:bodyPr/>
                    <a:lstStyle/>
                    <a:p>
                      <a:pPr marL="0" algn="ctr" defTabSz="914400" rtl="1" eaLnBrk="1" latinLnBrk="0" hangingPunct="1"/>
                      <a:r>
                        <a:rPr lang="fa-IR" sz="1600" b="1" i="1" kern="1200" dirty="0" smtClean="0">
                          <a:solidFill>
                            <a:schemeClr val="dk1"/>
                          </a:solidFill>
                          <a:latin typeface="+mn-lt"/>
                          <a:ea typeface="+mn-ea"/>
                          <a:cs typeface="B Titr" pitchFamily="2" charset="-78"/>
                        </a:rPr>
                        <a:t>سيستوليك</a:t>
                      </a:r>
                      <a:endParaRPr lang="en-US" sz="1600" b="1" i="1" kern="1200" dirty="0">
                        <a:solidFill>
                          <a:schemeClr val="dk1"/>
                        </a:solidFill>
                        <a:latin typeface="+mn-lt"/>
                        <a:ea typeface="+mn-ea"/>
                        <a:cs typeface="B Titr" pitchFamily="2" charset="-78"/>
                      </a:endParaRPr>
                    </a:p>
                  </a:txBody>
                  <a:tcPr>
                    <a:solidFill>
                      <a:srgbClr val="DA9896">
                        <a:alpha val="68627"/>
                      </a:srgbClr>
                    </a:solidFill>
                  </a:tcPr>
                </a:tc>
                <a:tc>
                  <a:txBody>
                    <a:bodyPr/>
                    <a:lstStyle/>
                    <a:p>
                      <a:pPr marL="0" algn="ctr" defTabSz="914400" rtl="1" eaLnBrk="1" latinLnBrk="0" hangingPunct="1"/>
                      <a:r>
                        <a:rPr lang="fa-IR" sz="1600" b="1" i="1" kern="1200" dirty="0" smtClean="0">
                          <a:solidFill>
                            <a:schemeClr val="dk1"/>
                          </a:solidFill>
                          <a:latin typeface="+mn-lt"/>
                          <a:ea typeface="+mn-ea"/>
                          <a:cs typeface="B Titr" pitchFamily="2" charset="-78"/>
                        </a:rPr>
                        <a:t>طبقه بندي </a:t>
                      </a:r>
                      <a:endParaRPr lang="en-US" sz="1600" b="1" i="1" kern="1200" dirty="0">
                        <a:solidFill>
                          <a:schemeClr val="dk1"/>
                        </a:solidFill>
                        <a:latin typeface="+mn-lt"/>
                        <a:ea typeface="+mn-ea"/>
                        <a:cs typeface="B Titr" pitchFamily="2" charset="-78"/>
                      </a:endParaRPr>
                    </a:p>
                  </a:txBody>
                  <a:tcPr>
                    <a:solidFill>
                      <a:srgbClr val="DA9896">
                        <a:alpha val="68627"/>
                      </a:srgbClr>
                    </a:solidFill>
                  </a:tcPr>
                </a:tc>
              </a:tr>
              <a:tr h="516797">
                <a:tc>
                  <a:txBody>
                    <a:bodyPr/>
                    <a:lstStyle/>
                    <a:p>
                      <a:pPr algn="ctr" rtl="1"/>
                      <a:r>
                        <a:rPr lang="fa-IR" sz="1400" b="1" i="1" dirty="0" smtClean="0">
                          <a:cs typeface="B Titr" pitchFamily="2" charset="-78"/>
                        </a:rPr>
                        <a:t>كمتر از 80 ميلي متر جيوه</a:t>
                      </a:r>
                      <a:endParaRPr lang="en-US" sz="1400" b="1" i="1" dirty="0">
                        <a:cs typeface="B Titr" pitchFamily="2" charset="-78"/>
                      </a:endParaRPr>
                    </a:p>
                  </a:txBody>
                  <a:tcPr>
                    <a:solidFill>
                      <a:srgbClr val="DA9896">
                        <a:alpha val="68627"/>
                      </a:srgbClr>
                    </a:solidFill>
                  </a:tcPr>
                </a:tc>
                <a:tc>
                  <a:txBody>
                    <a:bodyPr/>
                    <a:lstStyle/>
                    <a:p>
                      <a:pPr algn="ctr" rtl="1"/>
                      <a:r>
                        <a:rPr lang="fa-IR" sz="1400" b="1" i="1" dirty="0" smtClean="0">
                          <a:cs typeface="B Titr" pitchFamily="2" charset="-78"/>
                        </a:rPr>
                        <a:t>و</a:t>
                      </a:r>
                      <a:endParaRPr lang="en-US" sz="1400" b="1" i="1" dirty="0">
                        <a:cs typeface="B Titr" pitchFamily="2" charset="-78"/>
                      </a:endParaRPr>
                    </a:p>
                  </a:txBody>
                  <a:tcPr>
                    <a:solidFill>
                      <a:srgbClr val="DA9896">
                        <a:alpha val="68627"/>
                      </a:srgbClr>
                    </a:solidFill>
                  </a:tcPr>
                </a:tc>
                <a:tc>
                  <a:txBody>
                    <a:bodyPr/>
                    <a:lstStyle/>
                    <a:p>
                      <a:pPr algn="ctr" rtl="1"/>
                      <a:r>
                        <a:rPr lang="fa-IR" sz="1400" b="1" i="1" dirty="0" smtClean="0">
                          <a:cs typeface="B Titr" pitchFamily="2" charset="-78"/>
                        </a:rPr>
                        <a:t>كمتر از 120 ميلي متر جيوه</a:t>
                      </a:r>
                      <a:endParaRPr lang="en-US" sz="1400" b="1" i="1" dirty="0">
                        <a:cs typeface="B Titr" pitchFamily="2" charset="-78"/>
                      </a:endParaRPr>
                    </a:p>
                  </a:txBody>
                  <a:tcPr>
                    <a:solidFill>
                      <a:srgbClr val="DA9896">
                        <a:alpha val="68627"/>
                      </a:srgbClr>
                    </a:solidFill>
                  </a:tcPr>
                </a:tc>
                <a:tc>
                  <a:txBody>
                    <a:bodyPr/>
                    <a:lstStyle/>
                    <a:p>
                      <a:pPr algn="ctr" rtl="1"/>
                      <a:r>
                        <a:rPr lang="fa-IR" sz="1400" b="1" i="1" dirty="0" smtClean="0">
                          <a:cs typeface="B Titr" pitchFamily="2" charset="-78"/>
                        </a:rPr>
                        <a:t>طبيعي </a:t>
                      </a:r>
                      <a:endParaRPr lang="en-US" sz="1400" b="1" i="1" dirty="0">
                        <a:cs typeface="B Titr" pitchFamily="2" charset="-78"/>
                      </a:endParaRPr>
                    </a:p>
                  </a:txBody>
                  <a:tcPr>
                    <a:solidFill>
                      <a:srgbClr val="DA9896">
                        <a:alpha val="68627"/>
                      </a:srgbClr>
                    </a:solidFill>
                  </a:tcPr>
                </a:tc>
              </a:tr>
              <a:tr h="566365">
                <a:tc>
                  <a:txBody>
                    <a:bodyPr/>
                    <a:lstStyle/>
                    <a:p>
                      <a:pPr marL="0" algn="ctr" defTabSz="914400" rtl="1" eaLnBrk="1" latinLnBrk="0" hangingPunct="1"/>
                      <a:r>
                        <a:rPr lang="fa-IR" sz="1400" b="1" i="1" kern="1200" dirty="0" smtClean="0">
                          <a:solidFill>
                            <a:schemeClr val="dk1"/>
                          </a:solidFill>
                          <a:latin typeface="+mn-lt"/>
                          <a:ea typeface="+mn-ea"/>
                          <a:cs typeface="B Titr" pitchFamily="2" charset="-78"/>
                        </a:rPr>
                        <a:t>89-80 ميليمتر جيوه</a:t>
                      </a:r>
                      <a:endParaRPr lang="en-US" sz="1400" b="1" i="1" kern="1200" dirty="0">
                        <a:solidFill>
                          <a:schemeClr val="dk1"/>
                        </a:solidFill>
                        <a:latin typeface="+mn-lt"/>
                        <a:ea typeface="+mn-ea"/>
                        <a:cs typeface="B Titr" pitchFamily="2" charset="-78"/>
                      </a:endParaRPr>
                    </a:p>
                  </a:txBody>
                  <a:tcPr>
                    <a:solidFill>
                      <a:srgbClr val="DA9896">
                        <a:alpha val="68627"/>
                      </a:srgbClr>
                    </a:solidFill>
                  </a:tcPr>
                </a:tc>
                <a:tc>
                  <a:txBody>
                    <a:bodyPr/>
                    <a:lstStyle/>
                    <a:p>
                      <a:pPr marL="0" algn="ctr" defTabSz="914400" rtl="1" eaLnBrk="1" latinLnBrk="0" hangingPunct="1"/>
                      <a:r>
                        <a:rPr lang="fa-IR" sz="1400" b="1" i="1" kern="1200" dirty="0" smtClean="0">
                          <a:solidFill>
                            <a:schemeClr val="dk1"/>
                          </a:solidFill>
                          <a:latin typeface="+mn-lt"/>
                          <a:ea typeface="+mn-ea"/>
                          <a:cs typeface="B Titr" pitchFamily="2" charset="-78"/>
                        </a:rPr>
                        <a:t>و يا</a:t>
                      </a:r>
                      <a:endParaRPr lang="en-US" sz="1400" b="1" i="1" kern="1200" dirty="0">
                        <a:solidFill>
                          <a:schemeClr val="dk1"/>
                        </a:solidFill>
                        <a:latin typeface="+mn-lt"/>
                        <a:ea typeface="+mn-ea"/>
                        <a:cs typeface="B Titr" pitchFamily="2" charset="-78"/>
                      </a:endParaRPr>
                    </a:p>
                  </a:txBody>
                  <a:tcPr>
                    <a:solidFill>
                      <a:srgbClr val="DA9896">
                        <a:alpha val="68627"/>
                      </a:srgbClr>
                    </a:solidFill>
                  </a:tcPr>
                </a:tc>
                <a:tc>
                  <a:txBody>
                    <a:bodyPr/>
                    <a:lstStyle/>
                    <a:p>
                      <a:pPr marL="0" algn="ctr" defTabSz="914400" rtl="1" eaLnBrk="1" latinLnBrk="0" hangingPunct="1"/>
                      <a:r>
                        <a:rPr lang="fa-IR" sz="1400" b="1" i="1" kern="1200" dirty="0" smtClean="0">
                          <a:solidFill>
                            <a:schemeClr val="dk1"/>
                          </a:solidFill>
                          <a:latin typeface="+mn-lt"/>
                          <a:ea typeface="+mn-ea"/>
                          <a:cs typeface="B Titr" pitchFamily="2" charset="-78"/>
                        </a:rPr>
                        <a:t>139-120 ميلي متر جيوه</a:t>
                      </a:r>
                      <a:endParaRPr lang="en-US" sz="1400" b="1" i="1" kern="1200" dirty="0">
                        <a:solidFill>
                          <a:schemeClr val="dk1"/>
                        </a:solidFill>
                        <a:latin typeface="+mn-lt"/>
                        <a:ea typeface="+mn-ea"/>
                        <a:cs typeface="B Titr" pitchFamily="2" charset="-78"/>
                      </a:endParaRPr>
                    </a:p>
                  </a:txBody>
                  <a:tcPr>
                    <a:solidFill>
                      <a:srgbClr val="DA9896">
                        <a:alpha val="68627"/>
                      </a:srgbClr>
                    </a:solidFill>
                  </a:tcPr>
                </a:tc>
                <a:tc>
                  <a:txBody>
                    <a:bodyPr/>
                    <a:lstStyle/>
                    <a:p>
                      <a:pPr marL="0" algn="ctr" defTabSz="914400" rtl="1" eaLnBrk="1" latinLnBrk="0" hangingPunct="1"/>
                      <a:r>
                        <a:rPr lang="fa-IR" sz="1400" b="1" i="1" kern="1200" dirty="0" smtClean="0">
                          <a:solidFill>
                            <a:schemeClr val="dk1"/>
                          </a:solidFill>
                          <a:latin typeface="+mn-lt"/>
                          <a:ea typeface="+mn-ea"/>
                          <a:cs typeface="B Titr" pitchFamily="2" charset="-78"/>
                        </a:rPr>
                        <a:t>* پيش فشارخون</a:t>
                      </a:r>
                      <a:endParaRPr lang="en-US" sz="1400" b="1" i="1" kern="1200" dirty="0">
                        <a:solidFill>
                          <a:schemeClr val="dk1"/>
                        </a:solidFill>
                        <a:latin typeface="+mn-lt"/>
                        <a:ea typeface="+mn-ea"/>
                        <a:cs typeface="B Titr" pitchFamily="2" charset="-78"/>
                      </a:endParaRPr>
                    </a:p>
                  </a:txBody>
                  <a:tcPr>
                    <a:solidFill>
                      <a:srgbClr val="DA9896">
                        <a:alpha val="68627"/>
                      </a:srgbClr>
                    </a:solidFill>
                  </a:tcPr>
                </a:tc>
              </a:tr>
              <a:tr h="516797">
                <a:tc gridSpan="4">
                  <a:txBody>
                    <a:bodyPr/>
                    <a:lstStyle/>
                    <a:p>
                      <a:pPr algn="ctr" rtl="1"/>
                      <a:r>
                        <a:rPr lang="fa-IR" sz="1400" b="1" i="1" dirty="0" smtClean="0">
                          <a:cs typeface="B Titr" pitchFamily="2" charset="-78"/>
                        </a:rPr>
                        <a:t>فشارخون بالا</a:t>
                      </a:r>
                      <a:endParaRPr lang="en-US" sz="1400" b="1" i="1" dirty="0">
                        <a:cs typeface="B Titr" pitchFamily="2" charset="-78"/>
                      </a:endParaRPr>
                    </a:p>
                  </a:txBody>
                  <a:tcPr>
                    <a:solidFill>
                      <a:srgbClr val="DA9896">
                        <a:alpha val="68627"/>
                      </a:srgbClr>
                    </a:solidFill>
                  </a:tcPr>
                </a:tc>
                <a:tc hMerge="1">
                  <a:txBody>
                    <a:bodyPr/>
                    <a:lstStyle/>
                    <a:p>
                      <a:endParaRPr lang="en-US"/>
                    </a:p>
                  </a:txBody>
                  <a:tcPr/>
                </a:tc>
                <a:tc hMerge="1">
                  <a:txBody>
                    <a:bodyPr/>
                    <a:lstStyle/>
                    <a:p>
                      <a:endParaRPr lang="en-US"/>
                    </a:p>
                  </a:txBody>
                  <a:tcPr/>
                </a:tc>
                <a:tc hMerge="1">
                  <a:txBody>
                    <a:bodyPr/>
                    <a:lstStyle/>
                    <a:p>
                      <a:endParaRPr lang="en-US" dirty="0"/>
                    </a:p>
                  </a:txBody>
                  <a:tcPr/>
                </a:tc>
              </a:tr>
              <a:tr h="516797">
                <a:tc>
                  <a:txBody>
                    <a:bodyPr/>
                    <a:lstStyle/>
                    <a:p>
                      <a:pPr marL="0" algn="ctr" defTabSz="914400" rtl="1" eaLnBrk="1" latinLnBrk="0" hangingPunct="1"/>
                      <a:r>
                        <a:rPr lang="fa-IR" sz="1400" b="1" i="1" kern="1200" dirty="0" smtClean="0">
                          <a:solidFill>
                            <a:schemeClr val="dk1"/>
                          </a:solidFill>
                          <a:latin typeface="+mn-lt"/>
                          <a:ea typeface="+mn-ea"/>
                          <a:cs typeface="B Titr" pitchFamily="2" charset="-78"/>
                        </a:rPr>
                        <a:t>99-90 ميلي متر جيوه</a:t>
                      </a:r>
                      <a:endParaRPr lang="en-US" sz="1400" b="1" i="1" kern="1200" dirty="0">
                        <a:solidFill>
                          <a:schemeClr val="dk1"/>
                        </a:solidFill>
                        <a:latin typeface="+mn-lt"/>
                        <a:ea typeface="+mn-ea"/>
                        <a:cs typeface="B Titr" pitchFamily="2" charset="-78"/>
                      </a:endParaRPr>
                    </a:p>
                  </a:txBody>
                  <a:tcPr>
                    <a:solidFill>
                      <a:srgbClr val="DA9896">
                        <a:alpha val="68627"/>
                      </a:srgbClr>
                    </a:solidFill>
                  </a:tcPr>
                </a:tc>
                <a:tc>
                  <a:txBody>
                    <a:bodyPr/>
                    <a:lstStyle/>
                    <a:p>
                      <a:pPr marL="0" algn="ctr" defTabSz="914400" rtl="1" eaLnBrk="1" latinLnBrk="0" hangingPunct="1"/>
                      <a:r>
                        <a:rPr lang="fa-IR" sz="1400" b="1" i="1" kern="1200" dirty="0" smtClean="0">
                          <a:solidFill>
                            <a:schemeClr val="dk1"/>
                          </a:solidFill>
                          <a:latin typeface="+mn-lt"/>
                          <a:ea typeface="+mn-ea"/>
                          <a:cs typeface="B Titr" pitchFamily="2" charset="-78"/>
                        </a:rPr>
                        <a:t>و يا</a:t>
                      </a:r>
                      <a:endParaRPr lang="en-US" sz="1400" b="1" i="1" kern="1200" dirty="0">
                        <a:solidFill>
                          <a:schemeClr val="dk1"/>
                        </a:solidFill>
                        <a:latin typeface="+mn-lt"/>
                        <a:ea typeface="+mn-ea"/>
                        <a:cs typeface="B Titr" pitchFamily="2" charset="-78"/>
                      </a:endParaRPr>
                    </a:p>
                  </a:txBody>
                  <a:tcPr>
                    <a:solidFill>
                      <a:srgbClr val="DA9896">
                        <a:alpha val="68627"/>
                      </a:srgbClr>
                    </a:solidFill>
                  </a:tcPr>
                </a:tc>
                <a:tc>
                  <a:txBody>
                    <a:bodyPr/>
                    <a:lstStyle/>
                    <a:p>
                      <a:pPr marL="0" algn="ctr" defTabSz="914400" rtl="1" eaLnBrk="1" latinLnBrk="0" hangingPunct="1"/>
                      <a:r>
                        <a:rPr lang="fa-IR" sz="1400" b="1" i="1" kern="1200" dirty="0" smtClean="0">
                          <a:solidFill>
                            <a:schemeClr val="dk1"/>
                          </a:solidFill>
                          <a:latin typeface="+mn-lt"/>
                          <a:ea typeface="+mn-ea"/>
                          <a:cs typeface="B Titr" pitchFamily="2" charset="-78"/>
                        </a:rPr>
                        <a:t>159-140 ميلي متر جيوه</a:t>
                      </a:r>
                      <a:endParaRPr lang="en-US" sz="1400" b="1" i="1" kern="1200" dirty="0">
                        <a:solidFill>
                          <a:schemeClr val="dk1"/>
                        </a:solidFill>
                        <a:latin typeface="+mn-lt"/>
                        <a:ea typeface="+mn-ea"/>
                        <a:cs typeface="B Titr" pitchFamily="2" charset="-78"/>
                      </a:endParaRPr>
                    </a:p>
                  </a:txBody>
                  <a:tcPr>
                    <a:solidFill>
                      <a:srgbClr val="DA9896">
                        <a:alpha val="68627"/>
                      </a:srgbClr>
                    </a:solidFill>
                  </a:tcPr>
                </a:tc>
                <a:tc>
                  <a:txBody>
                    <a:bodyPr/>
                    <a:lstStyle/>
                    <a:p>
                      <a:pPr marL="0" algn="ctr" defTabSz="914400" rtl="1" eaLnBrk="1" latinLnBrk="0" hangingPunct="1"/>
                      <a:r>
                        <a:rPr lang="fa-IR" sz="1400" b="1" i="1" kern="1200" dirty="0" smtClean="0">
                          <a:solidFill>
                            <a:schemeClr val="dk1"/>
                          </a:solidFill>
                          <a:latin typeface="+mn-lt"/>
                          <a:ea typeface="+mn-ea"/>
                          <a:cs typeface="B Titr" pitchFamily="2" charset="-78"/>
                        </a:rPr>
                        <a:t>مرحله 1</a:t>
                      </a:r>
                      <a:endParaRPr lang="en-US" sz="1400" b="1" i="1" kern="1200" dirty="0">
                        <a:solidFill>
                          <a:schemeClr val="dk1"/>
                        </a:solidFill>
                        <a:latin typeface="+mn-lt"/>
                        <a:ea typeface="+mn-ea"/>
                        <a:cs typeface="B Titr" pitchFamily="2" charset="-78"/>
                      </a:endParaRPr>
                    </a:p>
                  </a:txBody>
                  <a:tcPr>
                    <a:solidFill>
                      <a:srgbClr val="DA9896">
                        <a:alpha val="68627"/>
                      </a:srgbClr>
                    </a:solidFill>
                  </a:tcPr>
                </a:tc>
              </a:tr>
              <a:tr h="516797">
                <a:tc>
                  <a:txBody>
                    <a:bodyPr/>
                    <a:lstStyle/>
                    <a:p>
                      <a:pPr marL="0" algn="ctr" defTabSz="914400" rtl="1" eaLnBrk="1" latinLnBrk="0" hangingPunct="1"/>
                      <a:r>
                        <a:rPr lang="fa-IR" sz="1400" b="1" i="1" kern="1200" dirty="0" smtClean="0">
                          <a:solidFill>
                            <a:schemeClr val="dk1"/>
                          </a:solidFill>
                          <a:latin typeface="+mn-lt"/>
                          <a:ea typeface="+mn-ea"/>
                          <a:cs typeface="B Titr" pitchFamily="2" charset="-78"/>
                        </a:rPr>
                        <a:t>100 ميلي متر جيوه و بالاتر</a:t>
                      </a:r>
                      <a:endParaRPr lang="en-US" sz="1400" b="1" i="1" kern="1200" dirty="0">
                        <a:solidFill>
                          <a:schemeClr val="dk1"/>
                        </a:solidFill>
                        <a:latin typeface="+mn-lt"/>
                        <a:ea typeface="+mn-ea"/>
                        <a:cs typeface="B Titr" pitchFamily="2" charset="-78"/>
                      </a:endParaRPr>
                    </a:p>
                  </a:txBody>
                  <a:tcPr>
                    <a:solidFill>
                      <a:srgbClr val="DA9896">
                        <a:alpha val="68627"/>
                      </a:srgbClr>
                    </a:solidFill>
                  </a:tcPr>
                </a:tc>
                <a:tc>
                  <a:txBody>
                    <a:bodyPr/>
                    <a:lstStyle/>
                    <a:p>
                      <a:pPr marL="0" algn="ctr" defTabSz="914400" rtl="1" eaLnBrk="1" latinLnBrk="0" hangingPunct="1"/>
                      <a:r>
                        <a:rPr lang="fa-IR" sz="1400" b="1" i="1" kern="1200" dirty="0" smtClean="0">
                          <a:solidFill>
                            <a:schemeClr val="dk1"/>
                          </a:solidFill>
                          <a:latin typeface="+mn-lt"/>
                          <a:ea typeface="+mn-ea"/>
                          <a:cs typeface="B Titr" pitchFamily="2" charset="-78"/>
                        </a:rPr>
                        <a:t>و يا</a:t>
                      </a:r>
                      <a:endParaRPr lang="en-US" sz="1400" b="1" i="1" kern="1200" dirty="0">
                        <a:solidFill>
                          <a:schemeClr val="dk1"/>
                        </a:solidFill>
                        <a:latin typeface="+mn-lt"/>
                        <a:ea typeface="+mn-ea"/>
                        <a:cs typeface="B Titr" pitchFamily="2" charset="-78"/>
                      </a:endParaRPr>
                    </a:p>
                  </a:txBody>
                  <a:tcPr>
                    <a:solidFill>
                      <a:srgbClr val="DA9896">
                        <a:alpha val="68627"/>
                      </a:srgbClr>
                    </a:solidFill>
                  </a:tcPr>
                </a:tc>
                <a:tc>
                  <a:txBody>
                    <a:bodyPr/>
                    <a:lstStyle/>
                    <a:p>
                      <a:pPr marL="0" algn="ctr" defTabSz="914400" rtl="1" eaLnBrk="1" latinLnBrk="0" hangingPunct="1"/>
                      <a:r>
                        <a:rPr lang="fa-IR" sz="1400" b="1" i="1" kern="1200" dirty="0" smtClean="0">
                          <a:solidFill>
                            <a:schemeClr val="dk1"/>
                          </a:solidFill>
                          <a:latin typeface="+mn-lt"/>
                          <a:ea typeface="+mn-ea"/>
                          <a:cs typeface="B Titr" pitchFamily="2" charset="-78"/>
                        </a:rPr>
                        <a:t>160 ميلي متر جيوه و بالاتر</a:t>
                      </a:r>
                      <a:endParaRPr lang="en-US" sz="1400" b="1" i="1" kern="1200" dirty="0">
                        <a:solidFill>
                          <a:schemeClr val="dk1"/>
                        </a:solidFill>
                        <a:latin typeface="+mn-lt"/>
                        <a:ea typeface="+mn-ea"/>
                        <a:cs typeface="B Titr" pitchFamily="2" charset="-78"/>
                      </a:endParaRPr>
                    </a:p>
                  </a:txBody>
                  <a:tcPr>
                    <a:solidFill>
                      <a:srgbClr val="DA9896">
                        <a:alpha val="68627"/>
                      </a:srgbClr>
                    </a:solidFill>
                  </a:tcPr>
                </a:tc>
                <a:tc>
                  <a:txBody>
                    <a:bodyPr/>
                    <a:lstStyle/>
                    <a:p>
                      <a:pPr marL="0" algn="ctr" defTabSz="914400" rtl="1" eaLnBrk="1" latinLnBrk="0" hangingPunct="1"/>
                      <a:r>
                        <a:rPr lang="fa-IR" sz="1400" b="1" i="1" kern="1200" dirty="0" smtClean="0">
                          <a:solidFill>
                            <a:schemeClr val="dk1"/>
                          </a:solidFill>
                          <a:latin typeface="+mn-lt"/>
                          <a:ea typeface="+mn-ea"/>
                          <a:cs typeface="B Titr" pitchFamily="2" charset="-78"/>
                        </a:rPr>
                        <a:t>مرحله 2</a:t>
                      </a:r>
                      <a:endParaRPr lang="en-US" sz="1400" b="1" i="1" kern="1200" dirty="0">
                        <a:solidFill>
                          <a:schemeClr val="dk1"/>
                        </a:solidFill>
                        <a:latin typeface="+mn-lt"/>
                        <a:ea typeface="+mn-ea"/>
                        <a:cs typeface="B Titr" pitchFamily="2" charset="-78"/>
                      </a:endParaRPr>
                    </a:p>
                  </a:txBody>
                  <a:tcPr>
                    <a:solidFill>
                      <a:srgbClr val="DA9896">
                        <a:alpha val="68627"/>
                      </a:srgbClr>
                    </a:solidFill>
                  </a:tcPr>
                </a:tc>
              </a:tr>
            </a:tbl>
          </a:graphicData>
        </a:graphic>
      </p:graphicFrame>
      <p:pic>
        <p:nvPicPr>
          <p:cNvPr id="9" name="Picture 8" descr="imagesCA0SC8YH.jpg"/>
          <p:cNvPicPr>
            <a:picLocks noChangeAspect="1"/>
          </p:cNvPicPr>
          <p:nvPr/>
        </p:nvPicPr>
        <p:blipFill>
          <a:blip r:embed="rId2" cstate="print"/>
          <a:stretch>
            <a:fillRect/>
          </a:stretch>
        </p:blipFill>
        <p:spPr>
          <a:xfrm rot="1926245">
            <a:off x="7541026" y="429383"/>
            <a:ext cx="1406981" cy="1142396"/>
          </a:xfrm>
          <a:prstGeom prst="rect">
            <a:avLst/>
          </a:prstGeom>
        </p:spPr>
      </p:pic>
      <p:pic>
        <p:nvPicPr>
          <p:cNvPr id="10" name="Picture 9" descr="imagesCA0SC8YH.jpg"/>
          <p:cNvPicPr>
            <a:picLocks noChangeAspect="1"/>
          </p:cNvPicPr>
          <p:nvPr/>
        </p:nvPicPr>
        <p:blipFill>
          <a:blip r:embed="rId2" cstate="print"/>
          <a:stretch>
            <a:fillRect/>
          </a:stretch>
        </p:blipFill>
        <p:spPr>
          <a:xfrm rot="19607871">
            <a:off x="359864" y="5316269"/>
            <a:ext cx="1238250" cy="1161794"/>
          </a:xfrm>
          <a:prstGeom prst="rect">
            <a:avLst/>
          </a:prstGeom>
        </p:spPr>
      </p:pic>
    </p:spTree>
    <p:extLst>
      <p:ext uri="{BB962C8B-B14F-4D97-AF65-F5344CB8AC3E}">
        <p14:creationId xmlns:p14="http://schemas.microsoft.com/office/powerpoint/2010/main" val="19320825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b="1" dirty="0" smtClean="0">
                <a:solidFill>
                  <a:srgbClr val="FF0000"/>
                </a:solidFill>
                <a:latin typeface="Raleway"/>
              </a:rPr>
              <a:t>Hypertension</a:t>
            </a:r>
            <a:endParaRPr lang="en-US" dirty="0">
              <a:solidFill>
                <a:srgbClr val="FF0000"/>
              </a:solidFill>
            </a:endParaRPr>
          </a:p>
        </p:txBody>
      </p:sp>
      <p:sp>
        <p:nvSpPr>
          <p:cNvPr id="3" name="Content Placeholder 2"/>
          <p:cNvSpPr>
            <a:spLocks noGrp="1"/>
          </p:cNvSpPr>
          <p:nvPr>
            <p:ph idx="1"/>
          </p:nvPr>
        </p:nvSpPr>
        <p:spPr>
          <a:xfrm>
            <a:off x="0" y="1219200"/>
            <a:ext cx="9144000" cy="5638800"/>
          </a:xfrm>
        </p:spPr>
        <p:txBody>
          <a:bodyPr>
            <a:normAutofit fontScale="70000" lnSpcReduction="20000"/>
          </a:bodyPr>
          <a:lstStyle/>
          <a:p>
            <a:r>
              <a:rPr lang="en-US" dirty="0">
                <a:solidFill>
                  <a:srgbClr val="000000"/>
                </a:solidFill>
                <a:latin typeface="Raleway"/>
              </a:rPr>
              <a:t> </a:t>
            </a:r>
            <a:r>
              <a:rPr lang="en-US" dirty="0">
                <a:solidFill>
                  <a:srgbClr val="2196F3"/>
                </a:solidFill>
                <a:latin typeface="Raleway"/>
                <a:hlinkClick r:id="rId2"/>
              </a:rPr>
              <a:t>High blood pressure</a:t>
            </a:r>
            <a:r>
              <a:rPr lang="en-US" dirty="0">
                <a:solidFill>
                  <a:srgbClr val="000000"/>
                </a:solidFill>
                <a:latin typeface="Raleway"/>
              </a:rPr>
              <a:t>, defined as a repeatedly elevated </a:t>
            </a:r>
            <a:r>
              <a:rPr lang="en-US" dirty="0">
                <a:solidFill>
                  <a:srgbClr val="2196F3"/>
                </a:solidFill>
                <a:latin typeface="Raleway"/>
                <a:hlinkClick r:id="rId3"/>
              </a:rPr>
              <a:t>blood pressure</a:t>
            </a:r>
            <a:r>
              <a:rPr lang="en-US" dirty="0">
                <a:solidFill>
                  <a:srgbClr val="000000"/>
                </a:solidFill>
                <a:latin typeface="Raleway"/>
              </a:rPr>
              <a:t> exceeding 140 over 90 mmHg -- a systolic pressure above 140 or a diastolic pressure above </a:t>
            </a:r>
            <a:r>
              <a:rPr lang="en-US" dirty="0" smtClean="0">
                <a:solidFill>
                  <a:srgbClr val="000000"/>
                </a:solidFill>
                <a:latin typeface="Raleway"/>
              </a:rPr>
              <a:t>90</a:t>
            </a:r>
          </a:p>
          <a:p>
            <a:pPr marL="0" indent="0">
              <a:buNone/>
            </a:pPr>
            <a:r>
              <a:rPr lang="en-US" dirty="0" smtClean="0">
                <a:solidFill>
                  <a:srgbClr val="000000"/>
                </a:solidFill>
                <a:latin typeface="Raleway"/>
              </a:rPr>
              <a:t>.</a:t>
            </a:r>
            <a:endParaRPr lang="en-US" dirty="0">
              <a:solidFill>
                <a:srgbClr val="000000"/>
              </a:solidFill>
              <a:latin typeface="Raleway"/>
            </a:endParaRPr>
          </a:p>
          <a:p>
            <a:r>
              <a:rPr lang="en-US" dirty="0">
                <a:solidFill>
                  <a:srgbClr val="000000"/>
                </a:solidFill>
                <a:latin typeface="Raleway"/>
              </a:rPr>
              <a:t>Chronic </a:t>
            </a:r>
            <a:r>
              <a:rPr lang="en-US" dirty="0">
                <a:solidFill>
                  <a:srgbClr val="2196F3"/>
                </a:solidFill>
                <a:latin typeface="Raleway"/>
                <a:hlinkClick r:id="rId2"/>
              </a:rPr>
              <a:t>hypertension</a:t>
            </a:r>
            <a:r>
              <a:rPr lang="en-US" dirty="0">
                <a:solidFill>
                  <a:srgbClr val="000000"/>
                </a:solidFill>
                <a:latin typeface="Raleway"/>
              </a:rPr>
              <a:t> is a "silent" condition. </a:t>
            </a:r>
            <a:endParaRPr lang="en-US" dirty="0" smtClean="0">
              <a:solidFill>
                <a:srgbClr val="000000"/>
              </a:solidFill>
              <a:latin typeface="Raleway"/>
            </a:endParaRPr>
          </a:p>
          <a:p>
            <a:r>
              <a:rPr lang="en-US" dirty="0" smtClean="0">
                <a:solidFill>
                  <a:srgbClr val="000000"/>
                </a:solidFill>
                <a:latin typeface="Raleway"/>
              </a:rPr>
              <a:t>it </a:t>
            </a:r>
            <a:r>
              <a:rPr lang="en-US" dirty="0">
                <a:solidFill>
                  <a:srgbClr val="000000"/>
                </a:solidFill>
                <a:latin typeface="Raleway"/>
              </a:rPr>
              <a:t>can cause blood vessel changes in the back of the eye (</a:t>
            </a:r>
            <a:r>
              <a:rPr lang="en-US" dirty="0">
                <a:solidFill>
                  <a:srgbClr val="2196F3"/>
                </a:solidFill>
                <a:latin typeface="Raleway"/>
                <a:hlinkClick r:id="rId4"/>
              </a:rPr>
              <a:t>retina</a:t>
            </a:r>
            <a:r>
              <a:rPr lang="en-US" dirty="0">
                <a:solidFill>
                  <a:srgbClr val="000000"/>
                </a:solidFill>
                <a:latin typeface="Raleway"/>
              </a:rPr>
              <a:t>), abnormal thickening of the </a:t>
            </a:r>
            <a:r>
              <a:rPr lang="en-US" dirty="0">
                <a:solidFill>
                  <a:srgbClr val="2196F3"/>
                </a:solidFill>
                <a:latin typeface="Raleway"/>
                <a:hlinkClick r:id="rId5"/>
              </a:rPr>
              <a:t>heart muscle</a:t>
            </a:r>
            <a:r>
              <a:rPr lang="en-US" dirty="0">
                <a:solidFill>
                  <a:srgbClr val="000000"/>
                </a:solidFill>
                <a:latin typeface="Raleway"/>
              </a:rPr>
              <a:t>, </a:t>
            </a:r>
            <a:r>
              <a:rPr lang="en-US" dirty="0">
                <a:solidFill>
                  <a:srgbClr val="2196F3"/>
                </a:solidFill>
                <a:latin typeface="Raleway"/>
                <a:hlinkClick r:id="rId6"/>
              </a:rPr>
              <a:t>kidney failure</a:t>
            </a:r>
            <a:r>
              <a:rPr lang="en-US" dirty="0">
                <a:solidFill>
                  <a:srgbClr val="000000"/>
                </a:solidFill>
                <a:latin typeface="Raleway"/>
              </a:rPr>
              <a:t>, and </a:t>
            </a:r>
            <a:r>
              <a:rPr lang="en-US" dirty="0">
                <a:solidFill>
                  <a:srgbClr val="2196F3"/>
                </a:solidFill>
                <a:latin typeface="Raleway"/>
                <a:hlinkClick r:id="rId7"/>
              </a:rPr>
              <a:t>brain damage</a:t>
            </a:r>
            <a:r>
              <a:rPr lang="en-US" dirty="0" smtClean="0">
                <a:solidFill>
                  <a:srgbClr val="000000"/>
                </a:solidFill>
                <a:latin typeface="Raleway"/>
              </a:rPr>
              <a:t>.</a:t>
            </a:r>
          </a:p>
          <a:p>
            <a:pPr marL="0" indent="0">
              <a:buNone/>
            </a:pPr>
            <a:endParaRPr lang="en-US" dirty="0">
              <a:solidFill>
                <a:srgbClr val="000000"/>
              </a:solidFill>
              <a:latin typeface="Raleway"/>
            </a:endParaRPr>
          </a:p>
          <a:p>
            <a:r>
              <a:rPr lang="en-US" dirty="0">
                <a:solidFill>
                  <a:srgbClr val="000000"/>
                </a:solidFill>
                <a:latin typeface="Raleway"/>
              </a:rPr>
              <a:t>For diagnosis, there is no substitute for measurement of blood pressure. Not having your blood pressure checked (or checking it yourself) is an invitation to </a:t>
            </a:r>
            <a:r>
              <a:rPr lang="en-US" dirty="0">
                <a:solidFill>
                  <a:srgbClr val="2196F3"/>
                </a:solidFill>
                <a:latin typeface="Raleway"/>
                <a:hlinkClick r:id="rId8"/>
              </a:rPr>
              <a:t>hypertension</a:t>
            </a:r>
            <a:r>
              <a:rPr lang="en-US" dirty="0" smtClean="0">
                <a:solidFill>
                  <a:srgbClr val="000000"/>
                </a:solidFill>
                <a:latin typeface="Raleway"/>
              </a:rPr>
              <a:t>.</a:t>
            </a:r>
          </a:p>
          <a:p>
            <a:pPr marL="0" indent="0">
              <a:buNone/>
            </a:pPr>
            <a:endParaRPr lang="en-US" dirty="0">
              <a:solidFill>
                <a:srgbClr val="000000"/>
              </a:solidFill>
              <a:latin typeface="Raleway"/>
            </a:endParaRPr>
          </a:p>
          <a:p>
            <a:r>
              <a:rPr lang="en-US" dirty="0">
                <a:solidFill>
                  <a:srgbClr val="000000"/>
                </a:solidFill>
                <a:latin typeface="Raleway"/>
              </a:rPr>
              <a:t>No specific cause for </a:t>
            </a:r>
            <a:r>
              <a:rPr lang="en-US" dirty="0">
                <a:solidFill>
                  <a:srgbClr val="2196F3"/>
                </a:solidFill>
                <a:latin typeface="Raleway"/>
                <a:hlinkClick r:id="rId9"/>
              </a:rPr>
              <a:t>hypertension</a:t>
            </a:r>
            <a:r>
              <a:rPr lang="en-US" dirty="0">
                <a:solidFill>
                  <a:srgbClr val="000000"/>
                </a:solidFill>
                <a:latin typeface="Raleway"/>
              </a:rPr>
              <a:t> is found in 95% of cases</a:t>
            </a:r>
            <a:r>
              <a:rPr lang="en-US" dirty="0" smtClean="0">
                <a:solidFill>
                  <a:srgbClr val="000000"/>
                </a:solidFill>
                <a:latin typeface="Raleway"/>
              </a:rPr>
              <a:t>.</a:t>
            </a:r>
          </a:p>
          <a:p>
            <a:pPr marL="0" indent="0">
              <a:buNone/>
            </a:pPr>
            <a:endParaRPr lang="en-US" dirty="0">
              <a:solidFill>
                <a:srgbClr val="000000"/>
              </a:solidFill>
              <a:latin typeface="Raleway"/>
            </a:endParaRPr>
          </a:p>
          <a:p>
            <a:r>
              <a:rPr lang="en-US" dirty="0">
                <a:solidFill>
                  <a:srgbClr val="000000"/>
                </a:solidFill>
                <a:latin typeface="Raleway"/>
              </a:rPr>
              <a:t>Hypertension is treated with regular </a:t>
            </a:r>
            <a:r>
              <a:rPr lang="en-US" dirty="0">
                <a:solidFill>
                  <a:srgbClr val="2196F3"/>
                </a:solidFill>
                <a:latin typeface="Raleway"/>
                <a:hlinkClick r:id="rId10"/>
              </a:rPr>
              <a:t>aerobic exercise</a:t>
            </a:r>
            <a:r>
              <a:rPr lang="en-US" dirty="0">
                <a:solidFill>
                  <a:srgbClr val="000000"/>
                </a:solidFill>
                <a:latin typeface="Raleway"/>
              </a:rPr>
              <a:t>, weight reduction (if </a:t>
            </a:r>
            <a:r>
              <a:rPr lang="en-US" dirty="0">
                <a:solidFill>
                  <a:srgbClr val="2196F3"/>
                </a:solidFill>
                <a:latin typeface="Raleway"/>
                <a:hlinkClick r:id="rId11"/>
              </a:rPr>
              <a:t>overweight</a:t>
            </a:r>
            <a:r>
              <a:rPr lang="en-US" dirty="0">
                <a:solidFill>
                  <a:srgbClr val="000000"/>
                </a:solidFill>
                <a:latin typeface="Raleway"/>
              </a:rPr>
              <a:t>), salt restriction, and medications.</a:t>
            </a:r>
          </a:p>
          <a:p>
            <a:endParaRPr lang="en-US" dirty="0"/>
          </a:p>
        </p:txBody>
      </p:sp>
    </p:spTree>
    <p:extLst>
      <p:ext uri="{BB962C8B-B14F-4D97-AF65-F5344CB8AC3E}">
        <p14:creationId xmlns:p14="http://schemas.microsoft.com/office/powerpoint/2010/main" val="6708700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a:xfrm>
            <a:off x="457200" y="0"/>
            <a:ext cx="8229600" cy="1417638"/>
          </a:xfrm>
        </p:spPr>
        <p:txBody>
          <a:bodyPr>
            <a:normAutofit/>
          </a:bodyPr>
          <a:lstStyle/>
          <a:p>
            <a:pPr algn="r" eaLnBrk="1" hangingPunct="1">
              <a:defRPr/>
            </a:pPr>
            <a:r>
              <a:rPr lang="ar-SA" sz="2700" b="1" dirty="0" smtClean="0">
                <a:solidFill>
                  <a:srgbClr val="FF0000"/>
                </a:solidFill>
              </a:rPr>
              <a:t>فشار خون بالا:</a:t>
            </a:r>
            <a:r>
              <a:rPr lang="ar-SA" sz="5400" b="1" dirty="0" smtClean="0">
                <a:solidFill>
                  <a:srgbClr val="FF0000"/>
                </a:solidFill>
              </a:rPr>
              <a:t/>
            </a:r>
            <a:br>
              <a:rPr lang="ar-SA" sz="5400" b="1" dirty="0" smtClean="0">
                <a:solidFill>
                  <a:srgbClr val="FF0000"/>
                </a:solidFill>
              </a:rPr>
            </a:br>
            <a:endParaRPr lang="en-US" sz="5400" b="1" dirty="0" smtClean="0">
              <a:solidFill>
                <a:srgbClr val="FF0000"/>
              </a:solidFill>
            </a:endParaRPr>
          </a:p>
        </p:txBody>
      </p:sp>
      <p:sp>
        <p:nvSpPr>
          <p:cNvPr id="72707" name="Rectangle 3"/>
          <p:cNvSpPr>
            <a:spLocks noGrp="1" noChangeArrowheads="1"/>
          </p:cNvSpPr>
          <p:nvPr>
            <p:ph idx="1"/>
          </p:nvPr>
        </p:nvSpPr>
        <p:spPr>
          <a:xfrm>
            <a:off x="457200" y="1447800"/>
            <a:ext cx="8686800" cy="4678363"/>
          </a:xfrm>
        </p:spPr>
        <p:txBody>
          <a:bodyPr/>
          <a:lstStyle/>
          <a:p>
            <a:pPr algn="just" rtl="1" eaLnBrk="1" hangingPunct="1">
              <a:lnSpc>
                <a:spcPct val="80000"/>
              </a:lnSpc>
              <a:buFont typeface="Wingdings" pitchFamily="2" charset="2"/>
              <a:buNone/>
            </a:pPr>
            <a:r>
              <a:rPr lang="fa-IR" sz="2000" dirty="0" smtClean="0"/>
              <a:t>فشار خون عموماً فاقد علامت بالینی است ، به همین دلیل به آن </a:t>
            </a:r>
            <a:r>
              <a:rPr lang="fa-IR" sz="2000" dirty="0" smtClean="0">
                <a:solidFill>
                  <a:srgbClr val="FF0000"/>
                </a:solidFill>
              </a:rPr>
              <a:t>” </a:t>
            </a:r>
            <a:r>
              <a:rPr lang="fa-IR" sz="3600" dirty="0" smtClean="0">
                <a:solidFill>
                  <a:srgbClr val="FF0000"/>
                </a:solidFill>
              </a:rPr>
              <a:t>قاتل خاموش “ </a:t>
            </a:r>
            <a:r>
              <a:rPr lang="fa-IR" sz="2000" dirty="0" smtClean="0">
                <a:solidFill>
                  <a:srgbClr val="FF0000"/>
                </a:solidFill>
              </a:rPr>
              <a:t>می گویند.</a:t>
            </a:r>
          </a:p>
          <a:p>
            <a:pPr algn="just" rtl="1" eaLnBrk="1" hangingPunct="1">
              <a:lnSpc>
                <a:spcPct val="80000"/>
              </a:lnSpc>
              <a:buFont typeface="Wingdings" pitchFamily="2" charset="2"/>
              <a:buNone/>
            </a:pPr>
            <a:endParaRPr lang="fa-IR" sz="2000" dirty="0" smtClean="0">
              <a:solidFill>
                <a:srgbClr val="FF0000"/>
              </a:solidFill>
            </a:endParaRPr>
          </a:p>
          <a:p>
            <a:pPr algn="just" rtl="1" eaLnBrk="1" hangingPunct="1">
              <a:lnSpc>
                <a:spcPct val="80000"/>
              </a:lnSpc>
              <a:buFont typeface="Wingdings" pitchFamily="2" charset="2"/>
              <a:buNone/>
            </a:pPr>
            <a:endParaRPr lang="fa-IR" sz="2000" dirty="0">
              <a:solidFill>
                <a:srgbClr val="FF0000"/>
              </a:solidFill>
            </a:endParaRPr>
          </a:p>
          <a:p>
            <a:pPr algn="just" rtl="1">
              <a:lnSpc>
                <a:spcPct val="80000"/>
              </a:lnSpc>
              <a:buNone/>
            </a:pPr>
            <a:r>
              <a:rPr lang="fa-IR" sz="2000" dirty="0">
                <a:solidFill>
                  <a:srgbClr val="00B0F0"/>
                </a:solidFill>
              </a:rPr>
              <a:t>فشار خون بالا یک </a:t>
            </a:r>
            <a:r>
              <a:rPr lang="fa-IR" sz="2000" dirty="0">
                <a:solidFill>
                  <a:srgbClr val="FFC000"/>
                </a:solidFill>
              </a:rPr>
              <a:t>بیماری ژنتیکی </a:t>
            </a:r>
            <a:r>
              <a:rPr lang="fa-IR" sz="2000" dirty="0">
                <a:solidFill>
                  <a:srgbClr val="00B0F0"/>
                </a:solidFill>
              </a:rPr>
              <a:t>است، اما محرکهای خارجی آن سبک زندگی ، رژیم غذایی و ورزش است</a:t>
            </a:r>
            <a:r>
              <a:rPr lang="fa-IR" sz="2000" dirty="0" smtClean="0"/>
              <a:t>.</a:t>
            </a:r>
            <a:endParaRPr lang="fa-IR" sz="2000" dirty="0" smtClean="0">
              <a:solidFill>
                <a:srgbClr val="FF0000"/>
              </a:solidFill>
            </a:endParaRPr>
          </a:p>
          <a:p>
            <a:pPr algn="just" rtl="1" eaLnBrk="1" hangingPunct="1">
              <a:lnSpc>
                <a:spcPct val="80000"/>
              </a:lnSpc>
              <a:buFont typeface="Wingdings" pitchFamily="2" charset="2"/>
              <a:buNone/>
            </a:pPr>
            <a:endParaRPr lang="en-US" sz="4000" dirty="0" smtClean="0">
              <a:solidFill>
                <a:srgbClr val="FFFF00"/>
              </a:solidFill>
            </a:endParaRPr>
          </a:p>
        </p:txBody>
      </p:sp>
      <p:sp>
        <p:nvSpPr>
          <p:cNvPr id="4" name="Rectangle 3"/>
          <p:cNvSpPr/>
          <p:nvPr/>
        </p:nvSpPr>
        <p:spPr>
          <a:xfrm>
            <a:off x="0" y="3048000"/>
            <a:ext cx="9144000" cy="1338828"/>
          </a:xfrm>
          <a:prstGeom prst="rect">
            <a:avLst/>
          </a:prstGeom>
        </p:spPr>
        <p:txBody>
          <a:bodyPr wrap="square">
            <a:spAutoFit/>
          </a:bodyPr>
          <a:lstStyle/>
          <a:p>
            <a:pPr algn="r" rtl="1">
              <a:lnSpc>
                <a:spcPct val="90000"/>
              </a:lnSpc>
            </a:pPr>
            <a:r>
              <a:rPr lang="fa-IR" dirty="0" smtClean="0"/>
              <a:t> </a:t>
            </a:r>
          </a:p>
          <a:p>
            <a:pPr algn="r" rtl="1">
              <a:lnSpc>
                <a:spcPct val="90000"/>
              </a:lnSpc>
            </a:pPr>
            <a:r>
              <a:rPr lang="fa-IR" sz="2400" dirty="0" smtClean="0"/>
              <a:t>.</a:t>
            </a:r>
          </a:p>
          <a:p>
            <a:pPr algn="r" rtl="1">
              <a:lnSpc>
                <a:spcPct val="90000"/>
              </a:lnSpc>
            </a:pPr>
            <a:endParaRPr lang="fa-IR" sz="2400" dirty="0" smtClean="0"/>
          </a:p>
          <a:p>
            <a:pPr algn="r" rtl="1">
              <a:lnSpc>
                <a:spcPct val="90000"/>
              </a:lnSpc>
            </a:pPr>
            <a:endParaRPr lang="en-US" sz="2400" dirty="0"/>
          </a:p>
        </p:txBody>
      </p:sp>
      <p:sp>
        <p:nvSpPr>
          <p:cNvPr id="5" name="Rectangle 4"/>
          <p:cNvSpPr/>
          <p:nvPr/>
        </p:nvSpPr>
        <p:spPr>
          <a:xfrm>
            <a:off x="381001" y="3962400"/>
            <a:ext cx="8458200" cy="523220"/>
          </a:xfrm>
          <a:prstGeom prst="rect">
            <a:avLst/>
          </a:prstGeom>
        </p:spPr>
        <p:txBody>
          <a:bodyPr wrap="square">
            <a:spAutoFit/>
          </a:bodyPr>
          <a:lstStyle/>
          <a:p>
            <a:r>
              <a:rPr lang="en-US" sz="2800" dirty="0" smtClean="0">
                <a:solidFill>
                  <a:srgbClr val="FF0000"/>
                </a:solidFill>
              </a:rPr>
              <a:t>       </a:t>
            </a:r>
            <a:r>
              <a:rPr lang="fa-IR" sz="2800" dirty="0" smtClean="0">
                <a:solidFill>
                  <a:srgbClr val="FF0000"/>
                </a:solidFill>
              </a:rPr>
              <a:t>عوارض فشار خون</a:t>
            </a:r>
            <a:endParaRPr lang="en-US" sz="2800" dirty="0">
              <a:solidFill>
                <a:srgbClr val="FF0000"/>
              </a:solidFill>
            </a:endParaRPr>
          </a:p>
        </p:txBody>
      </p:sp>
      <p:sp>
        <p:nvSpPr>
          <p:cNvPr id="6" name="Rectangle 5"/>
          <p:cNvSpPr/>
          <p:nvPr/>
        </p:nvSpPr>
        <p:spPr>
          <a:xfrm>
            <a:off x="2286000" y="4876800"/>
            <a:ext cx="6400800" cy="1938992"/>
          </a:xfrm>
          <a:prstGeom prst="rect">
            <a:avLst/>
          </a:prstGeom>
        </p:spPr>
        <p:txBody>
          <a:bodyPr wrap="square">
            <a:spAutoFit/>
          </a:bodyPr>
          <a:lstStyle/>
          <a:p>
            <a:pPr algn="r" rtl="1"/>
            <a:r>
              <a:rPr lang="fa-IR" sz="2400" dirty="0" smtClean="0">
                <a:solidFill>
                  <a:schemeClr val="tx2"/>
                </a:solidFill>
              </a:rPr>
              <a:t>عروق</a:t>
            </a:r>
            <a:r>
              <a:rPr lang="fa-IR" dirty="0" smtClean="0"/>
              <a:t> (تصلب شرائین، انسداد.....)</a:t>
            </a:r>
          </a:p>
          <a:p>
            <a:pPr algn="r" rtl="1"/>
            <a:r>
              <a:rPr lang="fa-IR" sz="2400" dirty="0" smtClean="0">
                <a:solidFill>
                  <a:schemeClr val="tx2"/>
                </a:solidFill>
              </a:rPr>
              <a:t>قلب</a:t>
            </a:r>
            <a:r>
              <a:rPr lang="fa-IR" dirty="0" smtClean="0"/>
              <a:t> (سکته قلبی ، ایسکمی ،آنژین ، نارسائی ....)</a:t>
            </a:r>
          </a:p>
          <a:p>
            <a:pPr algn="r" rtl="1"/>
            <a:r>
              <a:rPr lang="fa-IR" sz="2400" dirty="0" smtClean="0">
                <a:solidFill>
                  <a:schemeClr val="tx2"/>
                </a:solidFill>
              </a:rPr>
              <a:t>کلیه</a:t>
            </a:r>
            <a:r>
              <a:rPr lang="fa-IR" dirty="0" smtClean="0"/>
              <a:t> (ایسکمی ،نارسایی کلیه...)</a:t>
            </a:r>
          </a:p>
          <a:p>
            <a:pPr algn="r" rtl="1"/>
            <a:r>
              <a:rPr lang="fa-IR" sz="2400" dirty="0" smtClean="0">
                <a:solidFill>
                  <a:schemeClr val="tx2"/>
                </a:solidFill>
              </a:rPr>
              <a:t>چشم</a:t>
            </a:r>
            <a:r>
              <a:rPr lang="fa-IR" dirty="0" smtClean="0"/>
              <a:t> (رتینو پاتی ،ایسکمی ...)</a:t>
            </a:r>
          </a:p>
          <a:p>
            <a:pPr algn="r" rtl="1"/>
            <a:r>
              <a:rPr lang="fa-IR" sz="2400" dirty="0" smtClean="0">
                <a:solidFill>
                  <a:schemeClr val="tx2"/>
                </a:solidFill>
              </a:rPr>
              <a:t>مغز</a:t>
            </a:r>
            <a:r>
              <a:rPr lang="fa-IR" dirty="0" smtClean="0"/>
              <a:t>( سکته مغزی، خونریزی مغزی، ایسکمی ....)</a:t>
            </a:r>
            <a:endParaRPr lang="en-US" dirty="0" smtClean="0"/>
          </a:p>
        </p:txBody>
      </p:sp>
      <p:sp>
        <p:nvSpPr>
          <p:cNvPr id="7" name="Rectangle 6"/>
          <p:cNvSpPr/>
          <p:nvPr/>
        </p:nvSpPr>
        <p:spPr>
          <a:xfrm>
            <a:off x="0" y="533400"/>
            <a:ext cx="9144000" cy="830997"/>
          </a:xfrm>
          <a:prstGeom prst="rect">
            <a:avLst/>
          </a:prstGeom>
        </p:spPr>
        <p:txBody>
          <a:bodyPr wrap="square">
            <a:spAutoFit/>
          </a:bodyPr>
          <a:lstStyle/>
          <a:p>
            <a:pPr algn="justLow" rtl="1">
              <a:defRPr/>
            </a:pPr>
            <a:r>
              <a:rPr lang="ar-SA" sz="2400" b="1" dirty="0" smtClean="0">
                <a:cs typeface="2  Nazanin" pitchFamily="2" charset="-78"/>
              </a:rPr>
              <a:t>فشار خون عبارت است از نيرويي كه خون بر ديواره رگ هايي كه در آن جريان دارد وارد مي كند و فشار خون بوسيله دو نيرو ايجاد مي شود،عمل تلمبه اي قلب و خاصيت ارتجاعي يا </a:t>
            </a:r>
            <a:r>
              <a:rPr lang="fa-IR" sz="2400" b="1" dirty="0" smtClean="0">
                <a:cs typeface="2  Nazanin" pitchFamily="2" charset="-78"/>
              </a:rPr>
              <a:t>كششي</a:t>
            </a:r>
            <a:r>
              <a:rPr lang="ar-SA" sz="2400" b="1" dirty="0" smtClean="0">
                <a:cs typeface="2  Nazanin" pitchFamily="2" charset="-78"/>
              </a:rPr>
              <a:t> ديواره عروق</a:t>
            </a:r>
            <a:endParaRPr lang="fa-IR" sz="2400" b="1" dirty="0" smtClean="0">
              <a:cs typeface="2  Nazanin" pitchFamily="2" charset="-78"/>
            </a:endParaRPr>
          </a:p>
        </p:txBody>
      </p:sp>
      <p:pic>
        <p:nvPicPr>
          <p:cNvPr id="8" name="Picture 2" descr="http://www.healthline.com/images/staywell/10233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605560"/>
            <a:ext cx="4038600" cy="2167591"/>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7200" y="3124200"/>
            <a:ext cx="28194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24261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Picture of Hypertension</a:t>
            </a:r>
            <a:br>
              <a:rPr lang="en-US" b="1" dirty="0"/>
            </a:br>
            <a:endParaRPr lang="en-US"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 y="838200"/>
            <a:ext cx="9220200"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96237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6060" y="533400"/>
            <a:ext cx="7429499" cy="981682"/>
          </a:xfrm>
        </p:spPr>
        <p:txBody>
          <a:bodyPr/>
          <a:lstStyle/>
          <a:p>
            <a:pPr algn="ctr" rtl="1"/>
            <a:r>
              <a:rPr lang="fa-IR" b="1" dirty="0" smtClean="0">
                <a:solidFill>
                  <a:srgbClr val="FF0000"/>
                </a:solidFill>
                <a:cs typeface="B Titr" panose="00000700000000000000" pitchFamily="2" charset="-78"/>
              </a:rPr>
              <a:t>نکات مهم</a:t>
            </a:r>
            <a:endParaRPr lang="fa-IR" dirty="0">
              <a:solidFill>
                <a:srgbClr val="FF0000"/>
              </a:solidFill>
            </a:endParaRPr>
          </a:p>
        </p:txBody>
      </p:sp>
      <p:sp>
        <p:nvSpPr>
          <p:cNvPr id="3" name="Content Placeholder 2"/>
          <p:cNvSpPr>
            <a:spLocks noGrp="1"/>
          </p:cNvSpPr>
          <p:nvPr>
            <p:ph idx="1"/>
          </p:nvPr>
        </p:nvSpPr>
        <p:spPr>
          <a:xfrm>
            <a:off x="856060" y="1600200"/>
            <a:ext cx="7429499" cy="4800600"/>
          </a:xfrm>
        </p:spPr>
        <p:txBody>
          <a:bodyPr>
            <a:normAutofit fontScale="85000" lnSpcReduction="10000"/>
          </a:bodyPr>
          <a:lstStyle/>
          <a:p>
            <a:pPr algn="just" rtl="1"/>
            <a:r>
              <a:rPr lang="fa-IR" sz="2800" b="1" dirty="0">
                <a:cs typeface="B Nazanin" panose="00000400000000000000" pitchFamily="2" charset="-78"/>
              </a:rPr>
              <a:t>اگر ميانگين </a:t>
            </a:r>
            <a:r>
              <a:rPr lang="fa-IR" sz="2800" b="1" dirty="0" smtClean="0">
                <a:cs typeface="B Nazanin" panose="00000400000000000000" pitchFamily="2" charset="-78"/>
              </a:rPr>
              <a:t>فشارخون فرد 180/110 ميليمتر </a:t>
            </a:r>
            <a:r>
              <a:rPr lang="fa-IR" sz="2800" b="1" dirty="0">
                <a:cs typeface="B Nazanin" panose="00000400000000000000" pitchFamily="2" charset="-78"/>
              </a:rPr>
              <a:t>جيوه و </a:t>
            </a:r>
            <a:r>
              <a:rPr lang="fa-IR" sz="2800" b="1" dirty="0" smtClean="0">
                <a:cs typeface="B Nazanin" panose="00000400000000000000" pitchFamily="2" charset="-78"/>
              </a:rPr>
              <a:t>بالاتر باشد باید </a:t>
            </a:r>
            <a:r>
              <a:rPr lang="fa-IR" sz="2800" b="1" dirty="0">
                <a:cs typeface="B Nazanin" panose="00000400000000000000" pitchFamily="2" charset="-78"/>
              </a:rPr>
              <a:t>به پزشک </a:t>
            </a:r>
            <a:r>
              <a:rPr lang="fa-IR" sz="2800" b="1" dirty="0">
                <a:solidFill>
                  <a:srgbClr val="FF0000"/>
                </a:solidFill>
                <a:cs typeface="B Nazanin" panose="00000400000000000000" pitchFamily="2" charset="-78"/>
              </a:rPr>
              <a:t>ارجاع فوري </a:t>
            </a:r>
            <a:r>
              <a:rPr lang="fa-IR" sz="2800" b="1" dirty="0">
                <a:cs typeface="B Nazanin" panose="00000400000000000000" pitchFamily="2" charset="-78"/>
              </a:rPr>
              <a:t>داده شود.</a:t>
            </a:r>
          </a:p>
          <a:p>
            <a:pPr algn="just" rtl="1"/>
            <a:r>
              <a:rPr lang="fa-IR" sz="2800" b="1" dirty="0">
                <a:cs typeface="B Nazanin" panose="00000400000000000000" pitchFamily="2" charset="-78"/>
              </a:rPr>
              <a:t>افرادي که ميانگين </a:t>
            </a:r>
            <a:r>
              <a:rPr lang="fa-IR" sz="2800" b="1" dirty="0" smtClean="0">
                <a:cs typeface="B Nazanin" panose="00000400000000000000" pitchFamily="2" charset="-78"/>
              </a:rPr>
              <a:t>فشارخون سیستولیک 139-120 و یا فشارخون دیاستولیک 89-80 دارند به </a:t>
            </a:r>
            <a:r>
              <a:rPr lang="fa-IR" sz="2800" b="1" dirty="0">
                <a:cs typeface="B Nazanin" panose="00000400000000000000" pitchFamily="2" charset="-78"/>
              </a:rPr>
              <a:t>عنوان «پیش فشارخون بالا» درنظر گرفته مي‌شوند و </a:t>
            </a:r>
            <a:r>
              <a:rPr lang="fa-IR" sz="2800" b="1" dirty="0" smtClean="0">
                <a:cs typeface="B Nazanin" panose="00000400000000000000" pitchFamily="2" charset="-78"/>
              </a:rPr>
              <a:t>بهورز/مراقب </a:t>
            </a:r>
            <a:r>
              <a:rPr lang="fa-IR" sz="2800" b="1" dirty="0">
                <a:cs typeface="B Nazanin" panose="00000400000000000000" pitchFamily="2" charset="-78"/>
              </a:rPr>
              <a:t>سلامت ضمن آموزش </a:t>
            </a:r>
            <a:r>
              <a:rPr lang="fa-IR" sz="2800" b="1" dirty="0">
                <a:solidFill>
                  <a:srgbClr val="FF0000"/>
                </a:solidFill>
                <a:cs typeface="B Nazanin" panose="00000400000000000000" pitchFamily="2" charset="-78"/>
              </a:rPr>
              <a:t>اصلاح شيوه زندگي</a:t>
            </a:r>
            <a:r>
              <a:rPr lang="fa-IR" sz="2800" b="1" dirty="0">
                <a:cs typeface="B Nazanin" panose="00000400000000000000" pitchFamily="2" charset="-78"/>
              </a:rPr>
              <a:t>، فرد را </a:t>
            </a:r>
            <a:r>
              <a:rPr lang="fa-IR" sz="2800" b="1" dirty="0">
                <a:solidFill>
                  <a:srgbClr val="FF0000"/>
                </a:solidFill>
                <a:cs typeface="B Nazanin" panose="00000400000000000000" pitchFamily="2" charset="-78"/>
              </a:rPr>
              <a:t>سالانه مورد ارزيابي </a:t>
            </a:r>
            <a:r>
              <a:rPr lang="fa-IR" sz="2800" b="1" dirty="0">
                <a:cs typeface="B Nazanin" panose="00000400000000000000" pitchFamily="2" charset="-78"/>
              </a:rPr>
              <a:t>قرار می‌دهد</a:t>
            </a:r>
            <a:r>
              <a:rPr lang="fa-IR" sz="2800" b="1" dirty="0" smtClean="0">
                <a:cs typeface="B Nazanin" panose="00000400000000000000" pitchFamily="2" charset="-78"/>
              </a:rPr>
              <a:t>.</a:t>
            </a:r>
          </a:p>
          <a:p>
            <a:pPr marL="0" indent="0" algn="just" rtl="1">
              <a:buNone/>
            </a:pPr>
            <a:endParaRPr lang="fa-IR" sz="2800" b="1" dirty="0" smtClean="0">
              <a:cs typeface="B Nazanin" panose="00000400000000000000" pitchFamily="2" charset="-78"/>
            </a:endParaRPr>
          </a:p>
          <a:p>
            <a:pPr algn="just" rtl="1"/>
            <a:r>
              <a:rPr lang="fa-IR" sz="2800" b="1" dirty="0" smtClean="0">
                <a:cs typeface="B Nazanin" panose="00000400000000000000" pitchFamily="2" charset="-78"/>
              </a:rPr>
              <a:t>عدد </a:t>
            </a:r>
            <a:r>
              <a:rPr lang="fa-IR" sz="2800" b="1" dirty="0" smtClean="0">
                <a:solidFill>
                  <a:srgbClr val="FF0000"/>
                </a:solidFill>
                <a:cs typeface="B Nazanin" panose="00000400000000000000" pitchFamily="2" charset="-78"/>
              </a:rPr>
              <a:t>90/140</a:t>
            </a:r>
            <a:r>
              <a:rPr lang="fa-IR" sz="2800" b="1" dirty="0" smtClean="0">
                <a:cs typeface="B Nazanin" panose="00000400000000000000" pitchFamily="2" charset="-78"/>
              </a:rPr>
              <a:t> </a:t>
            </a:r>
            <a:r>
              <a:rPr lang="fa-IR" sz="2800" b="1" dirty="0">
                <a:cs typeface="B Nazanin" panose="00000400000000000000" pitchFamily="2" charset="-78"/>
              </a:rPr>
              <a:t>ميليمتر جيوه </a:t>
            </a:r>
            <a:r>
              <a:rPr lang="fa-IR" sz="2800" b="1" dirty="0" smtClean="0">
                <a:cs typeface="B Nazanin" panose="00000400000000000000" pitchFamily="2" charset="-78"/>
              </a:rPr>
              <a:t>به خاطر بسپارید.</a:t>
            </a:r>
            <a:endParaRPr lang="fa-IR" sz="2800" b="1" dirty="0">
              <a:cs typeface="B Nazanin" panose="00000400000000000000" pitchFamily="2" charset="-78"/>
            </a:endParaRPr>
          </a:p>
          <a:p>
            <a:pPr algn="just" rtl="1"/>
            <a:r>
              <a:rPr lang="fa-IR" sz="2800" b="1" dirty="0" smtClean="0">
                <a:cs typeface="B Nazanin" panose="00000400000000000000" pitchFamily="2" charset="-78"/>
              </a:rPr>
              <a:t> </a:t>
            </a:r>
            <a:endParaRPr lang="fa-IR" sz="2800" b="1" dirty="0">
              <a:cs typeface="B Nazanin" panose="00000400000000000000" pitchFamily="2" charset="-78"/>
            </a:endParaRPr>
          </a:p>
        </p:txBody>
      </p:sp>
    </p:spTree>
    <p:extLst>
      <p:ext uri="{BB962C8B-B14F-4D97-AF65-F5344CB8AC3E}">
        <p14:creationId xmlns:p14="http://schemas.microsoft.com/office/powerpoint/2010/main" val="26215768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214290"/>
            <a:ext cx="8229600" cy="868346"/>
          </a:xfrm>
          <a:effectLst>
            <a:outerShdw blurRad="50800" dist="50800" dir="5400000" algn="ctr" rotWithShape="0">
              <a:srgbClr val="FF0000"/>
            </a:outerShdw>
          </a:effectLst>
        </p:spPr>
        <p:txBody>
          <a:bodyPr>
            <a:normAutofit/>
          </a:bodyPr>
          <a:lstStyle/>
          <a:p>
            <a:pPr rtl="1"/>
            <a:r>
              <a:rPr lang="fa-IR" sz="2600" b="1" i="1" dirty="0" smtClean="0">
                <a:cs typeface="B Titr" pitchFamily="2" charset="-78"/>
              </a:rPr>
              <a:t>تشخيص زود هنگام و خود مراقبتي فشارخون بالا</a:t>
            </a:r>
            <a:endParaRPr lang="en-US" sz="2600" b="1" i="1" dirty="0">
              <a:cs typeface="B Titr" pitchFamily="2" charset="-78"/>
            </a:endParaRPr>
          </a:p>
        </p:txBody>
      </p:sp>
      <p:sp>
        <p:nvSpPr>
          <p:cNvPr id="3" name="Content Placeholder 2"/>
          <p:cNvSpPr>
            <a:spLocks noGrp="1"/>
          </p:cNvSpPr>
          <p:nvPr>
            <p:ph idx="1"/>
          </p:nvPr>
        </p:nvSpPr>
        <p:spPr>
          <a:xfrm>
            <a:off x="457200" y="1071546"/>
            <a:ext cx="8229600" cy="5054617"/>
          </a:xfrm>
          <a:effectLst>
            <a:outerShdw blurRad="50800" dist="38100" dir="16200000" rotWithShape="0">
              <a:srgbClr val="FF0000">
                <a:alpha val="40000"/>
              </a:srgbClr>
            </a:outerShdw>
          </a:effectLst>
        </p:spPr>
        <p:txBody>
          <a:bodyPr>
            <a:normAutofit fontScale="92500" lnSpcReduction="20000"/>
          </a:bodyPr>
          <a:lstStyle/>
          <a:p>
            <a:pPr algn="justLow" rtl="1">
              <a:buNone/>
            </a:pPr>
            <a:endParaRPr lang="fa-IR" sz="2800" b="1" i="1" dirty="0" smtClean="0">
              <a:cs typeface="B Nazanin" pitchFamily="2" charset="-78"/>
            </a:endParaRPr>
          </a:p>
          <a:p>
            <a:pPr algn="justLow" rtl="1">
              <a:buNone/>
            </a:pPr>
            <a:r>
              <a:rPr lang="fa-IR" sz="2800" b="1" i="1" dirty="0" smtClean="0">
                <a:cs typeface="B Nazanin" pitchFamily="2" charset="-78"/>
              </a:rPr>
              <a:t>اگر اين بيماري زود تشخيص داده شود مي توان خطرات حمله قلبي، سكته مغزي، نارسايي قلب و نارسايي كليه را كاهش داد.</a:t>
            </a:r>
            <a:endParaRPr lang="en-US" sz="2800" b="1" i="1" dirty="0" smtClean="0">
              <a:cs typeface="B Nazanin" pitchFamily="2" charset="-78"/>
            </a:endParaRPr>
          </a:p>
          <a:p>
            <a:pPr algn="justLow" rtl="1">
              <a:buNone/>
            </a:pPr>
            <a:endParaRPr lang="fa-IR" sz="2800" b="1" i="1" dirty="0" smtClean="0">
              <a:cs typeface="B Nazanin" pitchFamily="2" charset="-78"/>
            </a:endParaRPr>
          </a:p>
          <a:p>
            <a:pPr algn="justLow" rtl="1">
              <a:buNone/>
            </a:pPr>
            <a:r>
              <a:rPr lang="fa-IR" sz="2800" b="1" i="1" dirty="0" smtClean="0">
                <a:cs typeface="B Nazanin" pitchFamily="2" charset="-78"/>
              </a:rPr>
              <a:t>*چگونه فشارخون بالا را تشخيص دهيم؟</a:t>
            </a:r>
          </a:p>
          <a:p>
            <a:pPr algn="justLow" rtl="1">
              <a:buNone/>
            </a:pPr>
            <a:r>
              <a:rPr lang="fa-IR" sz="2800" b="1" i="1" dirty="0" smtClean="0">
                <a:cs typeface="B Nazanin" pitchFamily="2" charset="-78"/>
              </a:rPr>
              <a:t>1- اندازه گيري درمطب: ممكن است سندرم روپوش سفيد مانع از تشخيص صحيح فشارخون بالا شود.</a:t>
            </a:r>
          </a:p>
          <a:p>
            <a:pPr algn="justLow" rtl="1">
              <a:buNone/>
            </a:pPr>
            <a:r>
              <a:rPr lang="fa-IR" sz="2800" b="1" i="1" dirty="0" smtClean="0">
                <a:cs typeface="B Nazanin" pitchFamily="2" charset="-78"/>
              </a:rPr>
              <a:t>2- اندازه گيري توسط دستگاههايي بنام هولترمانيتورينگ براساس استاندارد تعيين شده براي تشخيص فشارخون بالا</a:t>
            </a:r>
          </a:p>
          <a:p>
            <a:pPr algn="justLow" rtl="1">
              <a:buNone/>
            </a:pPr>
            <a:r>
              <a:rPr lang="fa-IR" sz="2800" b="1" i="1" dirty="0" smtClean="0">
                <a:cs typeface="B Nazanin" pitchFamily="2" charset="-78"/>
              </a:rPr>
              <a:t>3- اندازه گيري فشارخون درمنزل</a:t>
            </a:r>
            <a:endParaRPr lang="en-US" sz="2800" b="1" i="1" dirty="0">
              <a:cs typeface="B Nazanin" pitchFamily="2" charset="-78"/>
            </a:endParaRPr>
          </a:p>
        </p:txBody>
      </p:sp>
      <p:pic>
        <p:nvPicPr>
          <p:cNvPr id="5" name="Picture 4" descr="imagesCAW2OZ3H.jpg"/>
          <p:cNvPicPr>
            <a:picLocks noChangeAspect="1"/>
          </p:cNvPicPr>
          <p:nvPr/>
        </p:nvPicPr>
        <p:blipFill>
          <a:blip r:embed="rId2" cstate="print"/>
          <a:stretch>
            <a:fillRect/>
          </a:stretch>
        </p:blipFill>
        <p:spPr>
          <a:xfrm>
            <a:off x="7643834" y="357166"/>
            <a:ext cx="1176338" cy="1009650"/>
          </a:xfrm>
          <a:prstGeom prst="rect">
            <a:avLst/>
          </a:prstGeom>
        </p:spPr>
      </p:pic>
      <p:pic>
        <p:nvPicPr>
          <p:cNvPr id="6" name="Picture 5" descr="imagesCAW2OZ3H.jpg"/>
          <p:cNvPicPr>
            <a:picLocks noChangeAspect="1"/>
          </p:cNvPicPr>
          <p:nvPr/>
        </p:nvPicPr>
        <p:blipFill>
          <a:blip r:embed="rId2" cstate="print"/>
          <a:stretch>
            <a:fillRect/>
          </a:stretch>
        </p:blipFill>
        <p:spPr>
          <a:xfrm>
            <a:off x="343679" y="5357826"/>
            <a:ext cx="1261255" cy="1152526"/>
          </a:xfrm>
          <a:prstGeom prst="rect">
            <a:avLst/>
          </a:prstGeom>
        </p:spPr>
      </p:pic>
    </p:spTree>
    <p:extLst>
      <p:ext uri="{BB962C8B-B14F-4D97-AF65-F5344CB8AC3E}">
        <p14:creationId xmlns:p14="http://schemas.microsoft.com/office/powerpoint/2010/main" val="32611839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285728"/>
            <a:ext cx="8229600" cy="785818"/>
          </a:xfrm>
          <a:effectLst>
            <a:outerShdw blurRad="50800" dist="50800" dir="5400000" algn="ctr" rotWithShape="0">
              <a:srgbClr val="FF0000"/>
            </a:outerShdw>
          </a:effectLst>
        </p:spPr>
        <p:txBody>
          <a:bodyPr>
            <a:normAutofit/>
          </a:bodyPr>
          <a:lstStyle/>
          <a:p>
            <a:r>
              <a:rPr lang="fa-IR" sz="2800" b="1" i="1" dirty="0" smtClean="0">
                <a:cs typeface="B Titr" pitchFamily="2" charset="-78"/>
              </a:rPr>
              <a:t>درمان فشارخون بالا</a:t>
            </a:r>
            <a:endParaRPr lang="en-US" sz="2800" b="1" i="1" dirty="0">
              <a:cs typeface="B Titr" pitchFamily="2" charset="-78"/>
            </a:endParaRPr>
          </a:p>
        </p:txBody>
      </p:sp>
      <p:sp>
        <p:nvSpPr>
          <p:cNvPr id="3" name="Content Placeholder 2"/>
          <p:cNvSpPr>
            <a:spLocks noGrp="1"/>
          </p:cNvSpPr>
          <p:nvPr>
            <p:ph idx="1"/>
          </p:nvPr>
        </p:nvSpPr>
        <p:spPr>
          <a:xfrm>
            <a:off x="500034" y="1285860"/>
            <a:ext cx="8229600" cy="4525963"/>
          </a:xfrm>
          <a:effectLst>
            <a:outerShdw blurRad="50800" dist="50800" dir="5400000" algn="ctr" rotWithShape="0">
              <a:srgbClr val="FF0000">
                <a:alpha val="50000"/>
              </a:srgbClr>
            </a:outerShdw>
          </a:effectLst>
        </p:spPr>
        <p:txBody>
          <a:bodyPr>
            <a:normAutofit fontScale="77500" lnSpcReduction="20000"/>
          </a:bodyPr>
          <a:lstStyle/>
          <a:p>
            <a:pPr algn="r" rtl="1"/>
            <a:r>
              <a:rPr lang="fa-IR" sz="2800" b="1" i="1" dirty="0" smtClean="0">
                <a:cs typeface="B Nazanin" pitchFamily="2" charset="-78"/>
              </a:rPr>
              <a:t>اصلاح شيوه زندگي </a:t>
            </a:r>
          </a:p>
          <a:p>
            <a:pPr algn="r" rtl="1">
              <a:buNone/>
            </a:pPr>
            <a:r>
              <a:rPr lang="fa-IR" sz="2800" b="1" i="1" dirty="0" smtClean="0">
                <a:cs typeface="B Nazanin" pitchFamily="2" charset="-78"/>
              </a:rPr>
              <a:t>1- تغذيه مناسب</a:t>
            </a:r>
          </a:p>
          <a:p>
            <a:pPr algn="r" rtl="1">
              <a:buFontTx/>
              <a:buChar char="-"/>
            </a:pPr>
            <a:r>
              <a:rPr lang="fa-IR" sz="2800" b="1" i="1" dirty="0" smtClean="0">
                <a:cs typeface="B Nazanin" pitchFamily="2" charset="-78"/>
              </a:rPr>
              <a:t>رژيم كم نمك و پتاسيم</a:t>
            </a:r>
          </a:p>
          <a:p>
            <a:pPr algn="r" rtl="1">
              <a:buFontTx/>
              <a:buChar char="-"/>
            </a:pPr>
            <a:r>
              <a:rPr lang="fa-IR" sz="2800" b="1" i="1" dirty="0" smtClean="0">
                <a:cs typeface="B Nazanin" pitchFamily="2" charset="-78"/>
              </a:rPr>
              <a:t>رژيم حاوي سبزي و  انواع میوه </a:t>
            </a:r>
          </a:p>
          <a:p>
            <a:pPr algn="r" rtl="1">
              <a:buFontTx/>
              <a:buChar char="-"/>
            </a:pPr>
            <a:r>
              <a:rPr lang="fa-IR" sz="2800" b="1" i="1" dirty="0" smtClean="0">
                <a:cs typeface="B Nazanin" pitchFamily="2" charset="-78"/>
              </a:rPr>
              <a:t>رژيم كم چربي و كم كالري</a:t>
            </a:r>
          </a:p>
          <a:p>
            <a:pPr algn="r" rtl="1">
              <a:buNone/>
            </a:pPr>
            <a:r>
              <a:rPr lang="fa-IR" sz="2800" b="1" i="1" dirty="0" smtClean="0">
                <a:cs typeface="B Nazanin" pitchFamily="2" charset="-78"/>
              </a:rPr>
              <a:t>2- افزايش فعاليت بدني</a:t>
            </a:r>
          </a:p>
          <a:p>
            <a:pPr algn="r" rtl="1">
              <a:buFontTx/>
              <a:buChar char="-"/>
            </a:pPr>
            <a:r>
              <a:rPr lang="fa-IR" sz="2800" b="1" i="1" dirty="0" smtClean="0">
                <a:cs typeface="B Nazanin" pitchFamily="2" charset="-78"/>
              </a:rPr>
              <a:t>افزايش فعاليت بدني به منظور افزايش مصرف كالري</a:t>
            </a:r>
          </a:p>
          <a:p>
            <a:pPr algn="r" rtl="1">
              <a:buNone/>
            </a:pPr>
            <a:r>
              <a:rPr lang="fa-IR" sz="2800" b="1" i="1" dirty="0" smtClean="0">
                <a:cs typeface="B Nazanin" pitchFamily="2" charset="-78"/>
              </a:rPr>
              <a:t>3- كنار آمدن با استرس ها و فشارهاي روحي</a:t>
            </a:r>
          </a:p>
          <a:p>
            <a:pPr algn="r" rtl="1">
              <a:buNone/>
            </a:pPr>
            <a:r>
              <a:rPr lang="fa-IR" sz="2800" b="1" i="1" dirty="0" smtClean="0">
                <a:cs typeface="B Nazanin" pitchFamily="2" charset="-78"/>
              </a:rPr>
              <a:t>4- كنترل وزن ايده ال درصورت وجود افزايش وزن و چاقي، كاهش وزن     </a:t>
            </a:r>
          </a:p>
          <a:p>
            <a:pPr algn="r" rtl="1">
              <a:buNone/>
            </a:pPr>
            <a:r>
              <a:rPr lang="fa-IR" sz="2800" b="1" i="1" dirty="0" smtClean="0">
                <a:cs typeface="B Nazanin" pitchFamily="2" charset="-78"/>
              </a:rPr>
              <a:t>5-كنترل ديابت</a:t>
            </a:r>
          </a:p>
          <a:p>
            <a:pPr algn="r" rtl="1">
              <a:buNone/>
            </a:pPr>
            <a:r>
              <a:rPr lang="fa-IR" sz="2800" b="1" i="1" dirty="0" smtClean="0">
                <a:cs typeface="B Nazanin" pitchFamily="2" charset="-78"/>
              </a:rPr>
              <a:t>6-دارو درمانی طبق تجویز پزشک</a:t>
            </a:r>
          </a:p>
        </p:txBody>
      </p:sp>
      <p:pic>
        <p:nvPicPr>
          <p:cNvPr id="4" name="Picture 3" descr="imagesCAANKSY0.jpg"/>
          <p:cNvPicPr>
            <a:picLocks noChangeAspect="1"/>
          </p:cNvPicPr>
          <p:nvPr/>
        </p:nvPicPr>
        <p:blipFill>
          <a:blip r:embed="rId2" cstate="print"/>
          <a:stretch>
            <a:fillRect/>
          </a:stretch>
        </p:blipFill>
        <p:spPr>
          <a:xfrm>
            <a:off x="7924800" y="0"/>
            <a:ext cx="1219200" cy="809625"/>
          </a:xfrm>
          <a:prstGeom prst="rect">
            <a:avLst/>
          </a:prstGeom>
        </p:spPr>
      </p:pic>
      <p:pic>
        <p:nvPicPr>
          <p:cNvPr id="5" name="Picture 4" descr="imagesCAB653UW.jpg"/>
          <p:cNvPicPr>
            <a:picLocks noChangeAspect="1"/>
          </p:cNvPicPr>
          <p:nvPr/>
        </p:nvPicPr>
        <p:blipFill>
          <a:blip r:embed="rId3" cstate="print"/>
          <a:stretch>
            <a:fillRect/>
          </a:stretch>
        </p:blipFill>
        <p:spPr>
          <a:xfrm>
            <a:off x="7848600" y="6000768"/>
            <a:ext cx="1295400" cy="857232"/>
          </a:xfrm>
          <a:prstGeom prst="rect">
            <a:avLst/>
          </a:prstGeom>
        </p:spPr>
      </p:pic>
      <p:pic>
        <p:nvPicPr>
          <p:cNvPr id="6" name="Picture 5" descr="imagesCAGLD8G3.jpg"/>
          <p:cNvPicPr>
            <a:picLocks noChangeAspect="1"/>
          </p:cNvPicPr>
          <p:nvPr/>
        </p:nvPicPr>
        <p:blipFill>
          <a:blip r:embed="rId4" cstate="print"/>
          <a:stretch>
            <a:fillRect/>
          </a:stretch>
        </p:blipFill>
        <p:spPr>
          <a:xfrm>
            <a:off x="0" y="5924550"/>
            <a:ext cx="1314450" cy="933450"/>
          </a:xfrm>
          <a:prstGeom prst="rect">
            <a:avLst/>
          </a:prstGeom>
        </p:spPr>
      </p:pic>
      <p:pic>
        <p:nvPicPr>
          <p:cNvPr id="8" name="Picture 7" descr="imagesCAYT5701.jpg"/>
          <p:cNvPicPr>
            <a:picLocks noChangeAspect="1"/>
          </p:cNvPicPr>
          <p:nvPr/>
        </p:nvPicPr>
        <p:blipFill>
          <a:blip r:embed="rId5" cstate="print"/>
          <a:stretch>
            <a:fillRect/>
          </a:stretch>
        </p:blipFill>
        <p:spPr>
          <a:xfrm>
            <a:off x="251520" y="260648"/>
            <a:ext cx="847725" cy="863302"/>
          </a:xfrm>
          <a:prstGeom prst="rect">
            <a:avLst/>
          </a:prstGeom>
        </p:spPr>
      </p:pic>
    </p:spTree>
    <p:extLst>
      <p:ext uri="{BB962C8B-B14F-4D97-AF65-F5344CB8AC3E}">
        <p14:creationId xmlns:p14="http://schemas.microsoft.com/office/powerpoint/2010/main" val="34135034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22" name="Rectangle 2"/>
          <p:cNvSpPr>
            <a:spLocks noGrp="1" noChangeArrowheads="1"/>
          </p:cNvSpPr>
          <p:nvPr>
            <p:ph type="title"/>
          </p:nvPr>
        </p:nvSpPr>
        <p:spPr/>
        <p:txBody>
          <a:bodyPr/>
          <a:lstStyle/>
          <a:p>
            <a:pPr algn="ctr" eaLnBrk="1" hangingPunct="1">
              <a:defRPr/>
            </a:pPr>
            <a:r>
              <a:rPr lang="en-US" dirty="0" smtClean="0"/>
              <a:t>BP MEASUREMENT</a:t>
            </a:r>
          </a:p>
        </p:txBody>
      </p:sp>
      <p:sp>
        <p:nvSpPr>
          <p:cNvPr id="79875" name="Rectangle 3"/>
          <p:cNvSpPr>
            <a:spLocks noGrp="1" noChangeArrowheads="1"/>
          </p:cNvSpPr>
          <p:nvPr>
            <p:ph idx="1"/>
          </p:nvPr>
        </p:nvSpPr>
        <p:spPr>
          <a:xfrm>
            <a:off x="685800" y="1981200"/>
            <a:ext cx="4419600" cy="4495800"/>
          </a:xfrm>
        </p:spPr>
        <p:txBody>
          <a:bodyPr/>
          <a:lstStyle/>
          <a:p>
            <a:pPr eaLnBrk="1" hangingPunct="1"/>
            <a:r>
              <a:rPr lang="en-US" sz="2800" dirty="0" smtClean="0"/>
              <a:t>Self measurement of</a:t>
            </a:r>
            <a:r>
              <a:rPr lang="fa-IR" sz="2800" dirty="0" smtClean="0"/>
              <a:t> </a:t>
            </a:r>
            <a:r>
              <a:rPr lang="en-US" sz="2800" dirty="0" smtClean="0"/>
              <a:t>BP</a:t>
            </a:r>
          </a:p>
          <a:p>
            <a:pPr eaLnBrk="1" hangingPunct="1"/>
            <a:endParaRPr lang="en-US" dirty="0" smtClean="0"/>
          </a:p>
        </p:txBody>
      </p:sp>
      <p:pic>
        <p:nvPicPr>
          <p:cNvPr id="79876" name="Picture 4" descr="Forecare_1300_300x281"/>
          <p:cNvPicPr>
            <a:picLocks noChangeAspect="1" noChangeArrowheads="1"/>
          </p:cNvPicPr>
          <p:nvPr/>
        </p:nvPicPr>
        <p:blipFill>
          <a:blip r:embed="rId2"/>
          <a:srcRect l="7143" t="7118" r="7143" b="7465"/>
          <a:stretch>
            <a:fillRect/>
          </a:stretch>
        </p:blipFill>
        <p:spPr bwMode="auto">
          <a:xfrm>
            <a:off x="6540818" y="3152775"/>
            <a:ext cx="2209800" cy="2133600"/>
          </a:xfrm>
          <a:prstGeom prst="rect">
            <a:avLst/>
          </a:prstGeom>
          <a:ln>
            <a:noFill/>
          </a:ln>
          <a:effectLst>
            <a:softEdge rad="112500"/>
          </a:effectLst>
        </p:spPr>
      </p:pic>
      <p:sp>
        <p:nvSpPr>
          <p:cNvPr id="79877" name="Line 5"/>
          <p:cNvSpPr>
            <a:spLocks noChangeShapeType="1"/>
          </p:cNvSpPr>
          <p:nvPr/>
        </p:nvSpPr>
        <p:spPr bwMode="auto">
          <a:xfrm>
            <a:off x="6257059" y="3352800"/>
            <a:ext cx="2209800" cy="2209800"/>
          </a:xfrm>
          <a:prstGeom prst="line">
            <a:avLst/>
          </a:prstGeom>
          <a:noFill/>
          <a:ln w="57150">
            <a:solidFill>
              <a:srgbClr val="FF0000"/>
            </a:solidFill>
            <a:round/>
            <a:headEnd/>
            <a:tailEnd/>
          </a:ln>
        </p:spPr>
        <p:txBody>
          <a:bodyPr wrap="none"/>
          <a:lstStyle/>
          <a:p>
            <a:endParaRPr lang="fa-IR"/>
          </a:p>
        </p:txBody>
      </p:sp>
      <p:sp>
        <p:nvSpPr>
          <p:cNvPr id="79878" name="Line 6"/>
          <p:cNvSpPr>
            <a:spLocks noChangeShapeType="1"/>
          </p:cNvSpPr>
          <p:nvPr/>
        </p:nvSpPr>
        <p:spPr bwMode="auto">
          <a:xfrm rot="4998202">
            <a:off x="6438141" y="2885586"/>
            <a:ext cx="1946275" cy="2468563"/>
          </a:xfrm>
          <a:prstGeom prst="line">
            <a:avLst/>
          </a:prstGeom>
          <a:noFill/>
          <a:ln w="57150">
            <a:solidFill>
              <a:srgbClr val="FF0000"/>
            </a:solidFill>
            <a:round/>
            <a:headEnd/>
            <a:tailEnd/>
          </a:ln>
        </p:spPr>
        <p:txBody>
          <a:bodyPr wrap="none"/>
          <a:lstStyle/>
          <a:p>
            <a:endParaRPr lang="fa-IR"/>
          </a:p>
        </p:txBody>
      </p:sp>
      <p:pic>
        <p:nvPicPr>
          <p:cNvPr id="79879" name="Picture 7" descr="pc0007"/>
          <p:cNvPicPr>
            <a:picLocks noChangeAspect="1" noChangeArrowheads="1"/>
          </p:cNvPicPr>
          <p:nvPr/>
        </p:nvPicPr>
        <p:blipFill>
          <a:blip r:embed="rId3"/>
          <a:srcRect/>
          <a:stretch>
            <a:fillRect/>
          </a:stretch>
        </p:blipFill>
        <p:spPr bwMode="auto">
          <a:xfrm>
            <a:off x="1752600" y="2819401"/>
            <a:ext cx="2895600" cy="1371600"/>
          </a:xfrm>
          <a:prstGeom prst="rect">
            <a:avLst/>
          </a:prstGeom>
          <a:noFill/>
          <a:ln w="9525">
            <a:noFill/>
            <a:miter lim="800000"/>
            <a:headEnd/>
            <a:tailEnd/>
          </a:ln>
        </p:spPr>
      </p:pic>
      <p:sp>
        <p:nvSpPr>
          <p:cNvPr id="79880" name="Line 8"/>
          <p:cNvSpPr>
            <a:spLocks noChangeShapeType="1"/>
          </p:cNvSpPr>
          <p:nvPr/>
        </p:nvSpPr>
        <p:spPr bwMode="auto">
          <a:xfrm rot="4998202">
            <a:off x="2669683" y="1927662"/>
            <a:ext cx="1470914" cy="3155078"/>
          </a:xfrm>
          <a:prstGeom prst="line">
            <a:avLst/>
          </a:prstGeom>
          <a:noFill/>
          <a:ln w="57150">
            <a:solidFill>
              <a:srgbClr val="FF0000"/>
            </a:solidFill>
            <a:round/>
            <a:headEnd/>
            <a:tailEnd/>
          </a:ln>
        </p:spPr>
        <p:txBody>
          <a:bodyPr wrap="none"/>
          <a:lstStyle/>
          <a:p>
            <a:endParaRPr lang="fa-IR"/>
          </a:p>
        </p:txBody>
      </p:sp>
      <p:sp>
        <p:nvSpPr>
          <p:cNvPr id="79881" name="Line 9"/>
          <p:cNvSpPr>
            <a:spLocks noChangeShapeType="1"/>
          </p:cNvSpPr>
          <p:nvPr/>
        </p:nvSpPr>
        <p:spPr bwMode="auto">
          <a:xfrm>
            <a:off x="1921565" y="2563293"/>
            <a:ext cx="2590800" cy="1905000"/>
          </a:xfrm>
          <a:prstGeom prst="line">
            <a:avLst/>
          </a:prstGeom>
          <a:noFill/>
          <a:ln w="57150">
            <a:solidFill>
              <a:srgbClr val="FF0000"/>
            </a:solidFill>
            <a:round/>
            <a:headEnd/>
            <a:tailEnd/>
          </a:ln>
        </p:spPr>
        <p:txBody>
          <a:bodyPr wrap="none"/>
          <a:lstStyle/>
          <a:p>
            <a:endParaRPr lang="fa-IR"/>
          </a:p>
        </p:txBody>
      </p:sp>
      <p:sp>
        <p:nvSpPr>
          <p:cNvPr id="79883" name="Line 11"/>
          <p:cNvSpPr>
            <a:spLocks noChangeShapeType="1"/>
          </p:cNvSpPr>
          <p:nvPr/>
        </p:nvSpPr>
        <p:spPr bwMode="auto">
          <a:xfrm rot="863119" flipV="1">
            <a:off x="7010400" y="5257800"/>
            <a:ext cx="228600" cy="57150"/>
          </a:xfrm>
          <a:prstGeom prst="line">
            <a:avLst/>
          </a:prstGeom>
          <a:noFill/>
          <a:ln w="76200">
            <a:solidFill>
              <a:srgbClr val="FFFFFF"/>
            </a:solidFill>
            <a:round/>
            <a:headEnd/>
            <a:tailEnd/>
          </a:ln>
        </p:spPr>
        <p:txBody>
          <a:bodyPr wrap="none"/>
          <a:lstStyle/>
          <a:p>
            <a:endParaRPr lang="fa-IR"/>
          </a:p>
        </p:txBody>
      </p:sp>
      <p:pic>
        <p:nvPicPr>
          <p:cNvPr id="12" name="Picture 11" descr="genus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1143000"/>
            <a:ext cx="2684318"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http://t2.gstatic.com/images?q=tbn:ANd9GcSX1BnNJfXxYKD8HJvCOO7VxyFcIanzg0Jp_4G15qDPWCRJGAIS0LCgaEo">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1" y="4468294"/>
            <a:ext cx="3276599" cy="2237306"/>
          </a:xfrm>
          <a:prstGeom prst="rect">
            <a:avLst/>
          </a:prstGeom>
          <a:noFill/>
          <a:ln w="9525">
            <a:solidFill>
              <a:schemeClr val="accent1">
                <a:alpha val="98822"/>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13" descr="jd1002.JPG (16736 ×Ö½Ú)"/>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0" y="4419601"/>
            <a:ext cx="2057400" cy="228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8716177"/>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5287963"/>
          </a:xfrm>
        </p:spPr>
        <p:txBody>
          <a:bodyPr>
            <a:normAutofit fontScale="92500" lnSpcReduction="20000"/>
          </a:bodyPr>
          <a:lstStyle/>
          <a:p>
            <a:pPr marL="0" indent="0" algn="ctr" rtl="1">
              <a:spcBef>
                <a:spcPct val="0"/>
              </a:spcBef>
              <a:buNone/>
              <a:defRPr/>
            </a:pPr>
            <a:r>
              <a:rPr lang="fa-IR" sz="5400" b="1" dirty="0" smtClean="0">
                <a:solidFill>
                  <a:srgbClr val="C00000"/>
                </a:solidFill>
                <a:latin typeface="Times New Roman" panose="02020603050405020304" pitchFamily="18" charset="0"/>
                <a:cs typeface="B Titr" panose="00000700000000000000" pitchFamily="2" charset="-78"/>
              </a:rPr>
              <a:t>دانشگاه فرهنگیان</a:t>
            </a:r>
          </a:p>
          <a:p>
            <a:pPr marL="0" indent="0" algn="ctr" rtl="1">
              <a:spcBef>
                <a:spcPct val="0"/>
              </a:spcBef>
              <a:buNone/>
              <a:defRPr/>
            </a:pPr>
            <a:r>
              <a:rPr lang="fa-IR" sz="5400" b="1" dirty="0" smtClean="0">
                <a:solidFill>
                  <a:srgbClr val="C00000"/>
                </a:solidFill>
                <a:latin typeface="Times New Roman" panose="02020603050405020304" pitchFamily="18" charset="0"/>
                <a:cs typeface="B Titr" panose="00000700000000000000" pitchFamily="2" charset="-78"/>
              </a:rPr>
              <a:t>شهید رجایی</a:t>
            </a:r>
          </a:p>
          <a:p>
            <a:pPr marL="0" indent="0" algn="r" rtl="1">
              <a:spcBef>
                <a:spcPct val="0"/>
              </a:spcBef>
              <a:buNone/>
              <a:defRPr/>
            </a:pPr>
            <a:endParaRPr lang="fa-IR" sz="5400" b="1" dirty="0">
              <a:solidFill>
                <a:srgbClr val="C00000"/>
              </a:solidFill>
              <a:latin typeface="Times New Roman" panose="02020603050405020304" pitchFamily="18" charset="0"/>
              <a:cs typeface="B Titr" panose="00000700000000000000" pitchFamily="2" charset="-78"/>
            </a:endParaRPr>
          </a:p>
          <a:p>
            <a:pPr marL="0" indent="0" algn="ctr" rtl="1">
              <a:spcBef>
                <a:spcPct val="0"/>
              </a:spcBef>
              <a:buNone/>
              <a:defRPr/>
            </a:pPr>
            <a:r>
              <a:rPr lang="fa-IR" sz="5400" b="1" smtClean="0">
                <a:solidFill>
                  <a:srgbClr val="C00000"/>
                </a:solidFill>
                <a:latin typeface="Times New Roman" panose="02020603050405020304" pitchFamily="18" charset="0"/>
                <a:cs typeface="B Titr" panose="00000700000000000000" pitchFamily="2" charset="-78"/>
              </a:rPr>
              <a:t>1400/10/1</a:t>
            </a:r>
            <a:endParaRPr lang="fa-IR" sz="5400" b="1" dirty="0" smtClean="0">
              <a:solidFill>
                <a:srgbClr val="C00000"/>
              </a:solidFill>
              <a:latin typeface="Times New Roman" panose="02020603050405020304" pitchFamily="18" charset="0"/>
              <a:cs typeface="B Titr" panose="00000700000000000000" pitchFamily="2" charset="-78"/>
            </a:endParaRPr>
          </a:p>
          <a:p>
            <a:pPr marL="0" indent="0">
              <a:spcBef>
                <a:spcPct val="0"/>
              </a:spcBef>
              <a:buNone/>
              <a:defRPr/>
            </a:pPr>
            <a:endParaRPr lang="en-US" sz="5400" b="1" dirty="0">
              <a:solidFill>
                <a:srgbClr val="C00000"/>
              </a:solidFill>
              <a:latin typeface="Times New Roman" panose="02020603050405020304" pitchFamily="18" charset="0"/>
              <a:cs typeface="B Titr" panose="00000700000000000000" pitchFamily="2" charset="-78"/>
            </a:endParaRPr>
          </a:p>
          <a:p>
            <a:pPr algn="r" rtl="1">
              <a:spcBef>
                <a:spcPct val="0"/>
              </a:spcBef>
              <a:defRPr/>
            </a:pPr>
            <a:r>
              <a:rPr lang="fa-IR" b="1" dirty="0">
                <a:solidFill>
                  <a:srgbClr val="00B050"/>
                </a:solidFill>
                <a:latin typeface="Times New Roman" panose="02020603050405020304" pitchFamily="18" charset="0"/>
                <a:cs typeface="B Titr" panose="00000700000000000000" pitchFamily="2" charset="-78"/>
              </a:rPr>
              <a:t>عوامل خطر بیماریهای </a:t>
            </a:r>
            <a:r>
              <a:rPr lang="fa-IR" b="1" dirty="0" smtClean="0">
                <a:solidFill>
                  <a:srgbClr val="00B050"/>
                </a:solidFill>
                <a:latin typeface="Times New Roman" panose="02020603050405020304" pitchFamily="18" charset="0"/>
                <a:cs typeface="B Titr" panose="00000700000000000000" pitchFamily="2" charset="-78"/>
              </a:rPr>
              <a:t>غیرواگیر</a:t>
            </a:r>
          </a:p>
          <a:p>
            <a:pPr marL="0" indent="0" algn="r" rtl="1">
              <a:spcBef>
                <a:spcPct val="0"/>
              </a:spcBef>
              <a:buNone/>
              <a:defRPr/>
            </a:pPr>
            <a:endParaRPr lang="fa-IR" b="1" dirty="0" smtClean="0">
              <a:solidFill>
                <a:srgbClr val="00B050"/>
              </a:solidFill>
              <a:latin typeface="Times New Roman" panose="02020603050405020304" pitchFamily="18" charset="0"/>
              <a:cs typeface="B Titr" panose="00000700000000000000" pitchFamily="2" charset="-78"/>
            </a:endParaRPr>
          </a:p>
          <a:p>
            <a:pPr algn="r" rtl="1">
              <a:spcBef>
                <a:spcPct val="0"/>
              </a:spcBef>
              <a:defRPr/>
            </a:pPr>
            <a:r>
              <a:rPr lang="fa-IR" b="1" dirty="0" smtClean="0">
                <a:solidFill>
                  <a:srgbClr val="00B050"/>
                </a:solidFill>
                <a:latin typeface="Times New Roman" panose="02020603050405020304" pitchFamily="18" charset="0"/>
                <a:cs typeface="B Titr" panose="00000700000000000000" pitchFamily="2" charset="-78"/>
              </a:rPr>
              <a:t>دیابت </a:t>
            </a:r>
            <a:r>
              <a:rPr lang="fa-IR" b="1" dirty="0">
                <a:solidFill>
                  <a:srgbClr val="00B050"/>
                </a:solidFill>
                <a:latin typeface="Times New Roman" panose="02020603050405020304" pitchFamily="18" charset="0"/>
                <a:cs typeface="B Titr" panose="00000700000000000000" pitchFamily="2" charset="-78"/>
              </a:rPr>
              <a:t>– بیماریهای قلبی و </a:t>
            </a:r>
            <a:r>
              <a:rPr lang="fa-IR" b="1" dirty="0" smtClean="0">
                <a:solidFill>
                  <a:srgbClr val="00B050"/>
                </a:solidFill>
                <a:latin typeface="Times New Roman" panose="02020603050405020304" pitchFamily="18" charset="0"/>
                <a:cs typeface="B Titr" panose="00000700000000000000" pitchFamily="2" charset="-78"/>
              </a:rPr>
              <a:t>عروقی</a:t>
            </a:r>
            <a:endParaRPr lang="fa-IR" b="1" dirty="0">
              <a:solidFill>
                <a:srgbClr val="00B050"/>
              </a:solidFill>
              <a:latin typeface="Times New Roman" panose="02020603050405020304" pitchFamily="18" charset="0"/>
              <a:cs typeface="B Titr" panose="00000700000000000000" pitchFamily="2" charset="-78"/>
            </a:endParaRPr>
          </a:p>
          <a:p>
            <a:pPr algn="r" rtl="1">
              <a:spcBef>
                <a:spcPct val="0"/>
              </a:spcBef>
              <a:defRPr/>
            </a:pPr>
            <a:endParaRPr lang="fa-IR" b="1" dirty="0" smtClean="0">
              <a:solidFill>
                <a:srgbClr val="00B050"/>
              </a:solidFill>
              <a:latin typeface="Times New Roman" panose="02020603050405020304" pitchFamily="18" charset="0"/>
              <a:cs typeface="B Titr" panose="00000700000000000000" pitchFamily="2" charset="-78"/>
            </a:endParaRPr>
          </a:p>
          <a:p>
            <a:pPr algn="r" rtl="1">
              <a:spcBef>
                <a:spcPct val="0"/>
              </a:spcBef>
              <a:defRPr/>
            </a:pPr>
            <a:r>
              <a:rPr lang="fa-IR" b="1" dirty="0" smtClean="0">
                <a:solidFill>
                  <a:srgbClr val="00B050"/>
                </a:solidFill>
                <a:latin typeface="Times New Roman" panose="02020603050405020304" pitchFamily="18" charset="0"/>
                <a:cs typeface="B Titr" panose="00000700000000000000" pitchFamily="2" charset="-78"/>
              </a:rPr>
              <a:t>ممنوعیت </a:t>
            </a:r>
            <a:r>
              <a:rPr lang="fa-IR" b="1" dirty="0">
                <a:solidFill>
                  <a:srgbClr val="00B050"/>
                </a:solidFill>
                <a:latin typeface="Times New Roman" panose="02020603050405020304" pitchFamily="18" charset="0"/>
                <a:cs typeface="B Titr" panose="00000700000000000000" pitchFamily="2" charset="-78"/>
              </a:rPr>
              <a:t>تبلیغات کالاها واقدامات آسیب رسان به سلامت</a:t>
            </a:r>
            <a:endParaRPr lang="en-US" b="1" dirty="0">
              <a:solidFill>
                <a:srgbClr val="00B050"/>
              </a:solidFill>
              <a:latin typeface="Times New Roman" panose="02020603050405020304" pitchFamily="18" charset="0"/>
              <a:cs typeface="B Titr" panose="00000700000000000000" pitchFamily="2" charset="-78"/>
            </a:endParaRPr>
          </a:p>
          <a:p>
            <a:pPr algn="r" rtl="1"/>
            <a:endParaRPr lang="en-US" dirty="0"/>
          </a:p>
        </p:txBody>
      </p:sp>
    </p:spTree>
    <p:extLst>
      <p:ext uri="{BB962C8B-B14F-4D97-AF65-F5344CB8AC3E}">
        <p14:creationId xmlns:p14="http://schemas.microsoft.com/office/powerpoint/2010/main" val="4291663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5" descr="gross Brain infarct late"/>
          <p:cNvPicPr>
            <a:picLocks noChangeAspect="1" noChangeArrowheads="1"/>
          </p:cNvPicPr>
          <p:nvPr/>
        </p:nvPicPr>
        <p:blipFill>
          <a:blip r:embed="rId2"/>
          <a:srcRect/>
          <a:stretch>
            <a:fillRect/>
          </a:stretch>
        </p:blipFill>
        <p:spPr bwMode="auto">
          <a:xfrm>
            <a:off x="5029200" y="3505201"/>
            <a:ext cx="3429000" cy="2743200"/>
          </a:xfrm>
          <a:prstGeom prst="rect">
            <a:avLst/>
          </a:prstGeom>
          <a:noFill/>
          <a:ln w="9525">
            <a:noFill/>
            <a:miter lim="800000"/>
            <a:headEnd/>
            <a:tailEnd/>
          </a:ln>
        </p:spPr>
      </p:pic>
      <p:sp>
        <p:nvSpPr>
          <p:cNvPr id="76804" name="Rectangle 7"/>
          <p:cNvSpPr>
            <a:spLocks noGrp="1" noChangeArrowheads="1"/>
          </p:cNvSpPr>
          <p:nvPr>
            <p:ph idx="1"/>
          </p:nvPr>
        </p:nvSpPr>
        <p:spPr>
          <a:xfrm>
            <a:off x="381000" y="304800"/>
            <a:ext cx="7772400" cy="5257800"/>
          </a:xfrm>
        </p:spPr>
        <p:txBody>
          <a:bodyPr>
            <a:normAutofit/>
          </a:bodyPr>
          <a:lstStyle/>
          <a:p>
            <a:pPr algn="r" rtl="1" eaLnBrk="1" hangingPunct="1"/>
            <a:r>
              <a:rPr lang="fa-IR" sz="2800" dirty="0" smtClean="0">
                <a:solidFill>
                  <a:srgbClr val="00B0F0"/>
                </a:solidFill>
              </a:rPr>
              <a:t>عوارض مغزی فشار خون:</a:t>
            </a:r>
          </a:p>
          <a:p>
            <a:pPr algn="r" rtl="1" eaLnBrk="1" hangingPunct="1"/>
            <a:r>
              <a:rPr lang="fa-IR" sz="2400" dirty="0" smtClean="0">
                <a:solidFill>
                  <a:srgbClr val="FF0000"/>
                </a:solidFill>
              </a:rPr>
              <a:t> خونریزی مغزی</a:t>
            </a:r>
          </a:p>
          <a:p>
            <a:pPr algn="r" rtl="1" eaLnBrk="1" hangingPunct="1"/>
            <a:r>
              <a:rPr lang="fa-IR" sz="2400" dirty="0" smtClean="0">
                <a:solidFill>
                  <a:srgbClr val="FF0000"/>
                </a:solidFill>
              </a:rPr>
              <a:t>سکته مغزی</a:t>
            </a:r>
            <a:endParaRPr lang="en-US" sz="2400" dirty="0" smtClean="0">
              <a:solidFill>
                <a:srgbClr val="FF0000"/>
              </a:solidFill>
            </a:endParaRPr>
          </a:p>
        </p:txBody>
      </p:sp>
      <p:sp>
        <p:nvSpPr>
          <p:cNvPr id="76805" name="Line 8"/>
          <p:cNvSpPr>
            <a:spLocks noChangeShapeType="1"/>
          </p:cNvSpPr>
          <p:nvPr/>
        </p:nvSpPr>
        <p:spPr bwMode="auto">
          <a:xfrm flipH="1">
            <a:off x="1447800" y="2438400"/>
            <a:ext cx="457200" cy="1143000"/>
          </a:xfrm>
          <a:prstGeom prst="line">
            <a:avLst/>
          </a:prstGeom>
          <a:noFill/>
          <a:ln w="9525">
            <a:solidFill>
              <a:schemeClr val="tx1"/>
            </a:solidFill>
            <a:round/>
            <a:headEnd/>
            <a:tailEnd type="triangle" w="med" len="med"/>
          </a:ln>
        </p:spPr>
        <p:txBody>
          <a:bodyPr wrap="none"/>
          <a:lstStyle/>
          <a:p>
            <a:endParaRPr lang="fa-IR"/>
          </a:p>
        </p:txBody>
      </p:sp>
      <p:sp>
        <p:nvSpPr>
          <p:cNvPr id="76806" name="Line 9"/>
          <p:cNvSpPr>
            <a:spLocks noChangeShapeType="1"/>
          </p:cNvSpPr>
          <p:nvPr/>
        </p:nvSpPr>
        <p:spPr bwMode="auto">
          <a:xfrm flipH="1">
            <a:off x="5334000" y="3048000"/>
            <a:ext cx="228600" cy="609600"/>
          </a:xfrm>
          <a:prstGeom prst="line">
            <a:avLst/>
          </a:prstGeom>
          <a:noFill/>
          <a:ln w="9525">
            <a:solidFill>
              <a:schemeClr val="tx1"/>
            </a:solidFill>
            <a:round/>
            <a:headEnd/>
            <a:tailEnd type="triangle" w="med" len="med"/>
          </a:ln>
        </p:spPr>
        <p:txBody>
          <a:bodyPr wrap="none"/>
          <a:lstStyle/>
          <a:p>
            <a:endParaRPr lang="fa-IR"/>
          </a:p>
        </p:txBody>
      </p:sp>
      <p:pic>
        <p:nvPicPr>
          <p:cNvPr id="7" name="Picture 2" descr="cnsembol"/>
          <p:cNvPicPr>
            <a:picLocks noChangeAspect="1" noChangeArrowheads="1" noCrop="1"/>
          </p:cNvPicPr>
          <p:nvPr/>
        </p:nvPicPr>
        <p:blipFill>
          <a:blip r:embed="rId3"/>
          <a:srcRect/>
          <a:stretch>
            <a:fillRect/>
          </a:stretch>
        </p:blipFill>
        <p:spPr bwMode="auto">
          <a:xfrm>
            <a:off x="3505200" y="1143000"/>
            <a:ext cx="2209800" cy="2057400"/>
          </a:xfrm>
          <a:prstGeom prst="rect">
            <a:avLst/>
          </a:prstGeom>
          <a:noFill/>
          <a:ln w="9525">
            <a:noFill/>
            <a:miter lim="800000"/>
            <a:headEnd/>
            <a:tailEnd/>
          </a:ln>
        </p:spPr>
      </p:pic>
      <p:pic>
        <p:nvPicPr>
          <p:cNvPr id="8" name="Picture 7" descr="D:\drive E\My Pictures\visual-guide-to-stroke-s6-ishemic-stroke.jpg"/>
          <p:cNvPicPr>
            <a:picLocks noChangeAspect="1" noChangeArrowheads="1"/>
          </p:cNvPicPr>
          <p:nvPr/>
        </p:nvPicPr>
        <p:blipFill>
          <a:blip r:embed="rId4"/>
          <a:srcRect/>
          <a:stretch>
            <a:fillRect/>
          </a:stretch>
        </p:blipFill>
        <p:spPr bwMode="auto">
          <a:xfrm>
            <a:off x="584200" y="1130300"/>
            <a:ext cx="2685692" cy="2128838"/>
          </a:xfrm>
          <a:prstGeom prst="rect">
            <a:avLst/>
          </a:prstGeom>
          <a:noFill/>
        </p:spPr>
      </p:pic>
      <p:pic>
        <p:nvPicPr>
          <p:cNvPr id="9" name="Picture 2" descr="D:\drive E\My Pictures\visual-guide-to-stroke-s7-hemorrhagic-stroke.jpg"/>
          <p:cNvPicPr>
            <a:picLocks noChangeAspect="1" noChangeArrowheads="1"/>
          </p:cNvPicPr>
          <p:nvPr/>
        </p:nvPicPr>
        <p:blipFill>
          <a:blip r:embed="rId5"/>
          <a:srcRect/>
          <a:stretch>
            <a:fillRect/>
          </a:stretch>
        </p:blipFill>
        <p:spPr bwMode="auto">
          <a:xfrm>
            <a:off x="1066800" y="3657600"/>
            <a:ext cx="3200399" cy="2590800"/>
          </a:xfrm>
          <a:prstGeom prst="rect">
            <a:avLst/>
          </a:prstGeom>
          <a:noFill/>
        </p:spPr>
      </p:pic>
    </p:spTree>
    <p:extLst>
      <p:ext uri="{BB962C8B-B14F-4D97-AF65-F5344CB8AC3E}">
        <p14:creationId xmlns:p14="http://schemas.microsoft.com/office/powerpoint/2010/main" val="1150849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4082" name="Rectangle 2"/>
          <p:cNvSpPr>
            <a:spLocks noGrp="1" noChangeArrowheads="1"/>
          </p:cNvSpPr>
          <p:nvPr>
            <p:ph type="ctrTitle"/>
          </p:nvPr>
        </p:nvSpPr>
        <p:spPr>
          <a:xfrm>
            <a:off x="4648200" y="0"/>
            <a:ext cx="3962400" cy="930275"/>
          </a:xfrm>
          <a:effectLst>
            <a:outerShdw dist="35921" dir="2700000" algn="ctr" rotWithShape="0">
              <a:schemeClr val="bg2"/>
            </a:outerShdw>
          </a:effectLst>
        </p:spPr>
        <p:txBody>
          <a:bodyPr>
            <a:normAutofit/>
          </a:bodyPr>
          <a:lstStyle/>
          <a:p>
            <a:pPr rtl="1">
              <a:defRPr/>
            </a:pPr>
            <a:r>
              <a:rPr lang="fa-IR" sz="2400" dirty="0" smtClean="0">
                <a:solidFill>
                  <a:srgbClr val="FF0000"/>
                </a:solidFill>
              </a:rPr>
              <a:t>روند پیشرفت بیماری عروق کرونر</a:t>
            </a:r>
            <a:br>
              <a:rPr lang="fa-IR" sz="2400" dirty="0" smtClean="0">
                <a:solidFill>
                  <a:srgbClr val="FF0000"/>
                </a:solidFill>
              </a:rPr>
            </a:br>
            <a:r>
              <a:rPr lang="fa-IR" sz="2400" dirty="0">
                <a:solidFill>
                  <a:srgbClr val="FF0000"/>
                </a:solidFill>
              </a:rPr>
              <a:t>مکانیسم ایجاد بیماری</a:t>
            </a:r>
            <a:endParaRPr lang="en-US" sz="2400" dirty="0" smtClean="0">
              <a:solidFill>
                <a:srgbClr val="FF0000"/>
              </a:solidFill>
            </a:endParaRPr>
          </a:p>
        </p:txBody>
      </p:sp>
      <p:sp>
        <p:nvSpPr>
          <p:cNvPr id="17411" name="Rectangle 3"/>
          <p:cNvSpPr>
            <a:spLocks noChangeArrowheads="1"/>
          </p:cNvSpPr>
          <p:nvPr/>
        </p:nvSpPr>
        <p:spPr bwMode="auto">
          <a:xfrm>
            <a:off x="1295400" y="5864225"/>
            <a:ext cx="74914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000" b="1">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cs typeface="Times New Roman" panose="02020603050405020304" pitchFamily="18" charset="0"/>
              </a:defRPr>
            </a:lvl9pPr>
          </a:lstStyle>
          <a:p>
            <a:r>
              <a:rPr lang="en-US" altLang="fa-IR" sz="1000" b="0" dirty="0">
                <a:solidFill>
                  <a:schemeClr val="bg2"/>
                </a:solidFill>
                <a:latin typeface="Arial" panose="020B0604020202020204" pitchFamily="34" charset="0"/>
              </a:rPr>
              <a:t>(From </a:t>
            </a:r>
            <a:r>
              <a:rPr lang="en-US" altLang="fa-IR" sz="1000" b="0" dirty="0" err="1">
                <a:solidFill>
                  <a:schemeClr val="bg2"/>
                </a:solidFill>
                <a:latin typeface="Arial" panose="020B0604020202020204" pitchFamily="34" charset="0"/>
              </a:rPr>
              <a:t>Harkreader</a:t>
            </a:r>
            <a:r>
              <a:rPr lang="en-US" altLang="fa-IR" sz="1000" b="0">
                <a:solidFill>
                  <a:schemeClr val="bg2"/>
                </a:solidFill>
                <a:latin typeface="Arial" panose="020B0604020202020204" pitchFamily="34" charset="0"/>
              </a:rPr>
              <a:t> H. Fundamentals. Philadelphia: W.B. Saunders, 2000)</a:t>
            </a:r>
          </a:p>
        </p:txBody>
      </p:sp>
      <p:pic>
        <p:nvPicPr>
          <p:cNvPr id="17412" name="Picture 4" descr="!2603"/>
          <p:cNvPicPr>
            <a:picLocks noChangeAspect="1" noChangeArrowheads="1"/>
          </p:cNvPicPr>
          <p:nvPr/>
        </p:nvPicPr>
        <p:blipFill>
          <a:blip r:embed="rId3" cstate="print">
            <a:extLst>
              <a:ext uri="{28A0092B-C50C-407E-A947-70E740481C1C}">
                <a14:useLocalDpi xmlns:a14="http://schemas.microsoft.com/office/drawing/2010/main" val="0"/>
              </a:ext>
            </a:extLst>
          </a:blip>
          <a:srcRect t="8220" r="1712"/>
          <a:stretch>
            <a:fillRect/>
          </a:stretch>
        </p:blipFill>
        <p:spPr bwMode="auto">
          <a:xfrm>
            <a:off x="4419601" y="838200"/>
            <a:ext cx="4367212"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C:\Users\R!!!\Desktop\Untitl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914401"/>
            <a:ext cx="3200399" cy="304799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62000" y="228600"/>
            <a:ext cx="3886200" cy="523220"/>
          </a:xfrm>
          <a:prstGeom prst="rect">
            <a:avLst/>
          </a:prstGeom>
        </p:spPr>
        <p:txBody>
          <a:bodyPr wrap="square">
            <a:spAutoFit/>
          </a:bodyPr>
          <a:lstStyle/>
          <a:p>
            <a:r>
              <a:rPr lang="fa-IR" altLang="en-US" b="1" dirty="0">
                <a:cs typeface="2  Titr" pitchFamily="2" charset="-78"/>
              </a:rPr>
              <a:t>سکته قلبی و </a:t>
            </a:r>
            <a:r>
              <a:rPr lang="fa-IR" altLang="en-US" sz="2800" b="1" dirty="0">
                <a:solidFill>
                  <a:srgbClr val="FF0000"/>
                </a:solidFill>
                <a:cs typeface="2  Titr" pitchFamily="2" charset="-78"/>
              </a:rPr>
              <a:t>پارگی عضله</a:t>
            </a:r>
            <a:r>
              <a:rPr lang="fa-IR" altLang="en-US" b="1" dirty="0">
                <a:cs typeface="2  Titr" pitchFamily="2" charset="-78"/>
              </a:rPr>
              <a:t>قلب </a:t>
            </a:r>
            <a:endParaRPr lang="en-US" dirty="0"/>
          </a:p>
        </p:txBody>
      </p:sp>
      <p:pic>
        <p:nvPicPr>
          <p:cNvPr id="7" name="Picture 2" descr="C:\Documents and Settings\farahani\My Documents\My Pictures\قلب2.bmp"/>
          <p:cNvPicPr>
            <a:picLocks noChangeAspect="1" noChangeArrowheads="1"/>
          </p:cNvPicPr>
          <p:nvPr/>
        </p:nvPicPr>
        <p:blipFill>
          <a:blip r:embed="rId5" cstate="print"/>
          <a:stretch>
            <a:fillRect/>
          </a:stretch>
        </p:blipFill>
        <p:spPr bwMode="auto">
          <a:xfrm>
            <a:off x="5943600" y="3200400"/>
            <a:ext cx="2843213" cy="1524000"/>
          </a:xfrm>
          <a:prstGeom prst="rect">
            <a:avLst/>
          </a:prstGeom>
          <a:noFill/>
        </p:spPr>
      </p:pic>
      <p:pic>
        <p:nvPicPr>
          <p:cNvPr id="8" name="Picture 2" descr="Besides chest pain (angina) and shortness of breath, some other common symptoms of heart disease include jaw pain, back pain, and heart palpitations.">
            <a:hlinkClick r:id=""/>
          </p:cNvPr>
          <p:cNvPicPr>
            <a:picLocks noChangeAspect="1" noChangeArrowheads="1"/>
          </p:cNvPicPr>
          <p:nvPr/>
        </p:nvPicPr>
        <p:blipFill>
          <a:blip r:embed="rId6"/>
          <a:srcRect/>
          <a:stretch>
            <a:fillRect/>
          </a:stretch>
        </p:blipFill>
        <p:spPr bwMode="auto">
          <a:xfrm>
            <a:off x="5867400" y="4876800"/>
            <a:ext cx="2819400" cy="1752600"/>
          </a:xfrm>
          <a:prstGeom prst="rect">
            <a:avLst/>
          </a:prstGeom>
          <a:noFill/>
          <a:ln w="9525">
            <a:noFill/>
            <a:miter lim="800000"/>
            <a:headEnd/>
            <a:tailEnd/>
          </a:ln>
        </p:spPr>
      </p:pic>
      <p:pic>
        <p:nvPicPr>
          <p:cNvPr id="9" name="Picture 3" descr="angioplast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05199" y="4419600"/>
            <a:ext cx="2209801"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stent%20implantation"/>
          <p:cNvPicPr>
            <a:picLocks noChangeAspect="1" noChangeArrowheads="1"/>
          </p:cNvPicPr>
          <p:nvPr/>
        </p:nvPicPr>
        <p:blipFill>
          <a:blip r:embed="rId8"/>
          <a:srcRect l="4819" t="4930" r="3615" b="4691"/>
          <a:stretch>
            <a:fillRect/>
          </a:stretch>
        </p:blipFill>
        <p:spPr bwMode="auto">
          <a:xfrm>
            <a:off x="457200" y="4419600"/>
            <a:ext cx="2857498" cy="2209800"/>
          </a:xfrm>
          <a:prstGeom prst="rect">
            <a:avLst/>
          </a:prstGeom>
          <a:noFill/>
          <a:ln w="9525">
            <a:noFill/>
            <a:miter lim="800000"/>
            <a:headEnd/>
            <a:tailEnd/>
          </a:ln>
        </p:spPr>
      </p:pic>
    </p:spTree>
    <p:extLst>
      <p:ext uri="{BB962C8B-B14F-4D97-AF65-F5344CB8AC3E}">
        <p14:creationId xmlns:p14="http://schemas.microsoft.com/office/powerpoint/2010/main" val="6106544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00199" y="2667000"/>
            <a:ext cx="6172201"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199" y="457200"/>
            <a:ext cx="3886201" cy="1981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40281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descr="http://www.diabetesatlas.org/images/keymessage/1-1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950" y="1704975"/>
            <a:ext cx="4767263"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2"/>
          <p:cNvSpPr>
            <a:spLocks noChangeArrowheads="1"/>
          </p:cNvSpPr>
          <p:nvPr/>
        </p:nvSpPr>
        <p:spPr bwMode="auto">
          <a:xfrm>
            <a:off x="1654175" y="1301750"/>
            <a:ext cx="7137400"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rtl="1">
              <a:lnSpc>
                <a:spcPct val="107000"/>
              </a:lnSpc>
              <a:spcAft>
                <a:spcPts val="600"/>
              </a:spcAft>
              <a:buSzPts val="1000"/>
              <a:tabLst>
                <a:tab pos="441325" algn="l"/>
              </a:tabLst>
            </a:pPr>
            <a:r>
              <a:rPr lang="fa-IR" altLang="en-US" sz="2700">
                <a:latin typeface="Times New Roman" pitchFamily="18" charset="0"/>
                <a:ea typeface="B Titr" pitchFamily="2" charset="-78"/>
                <a:cs typeface="B Titr" pitchFamily="2" charset="-78"/>
              </a:rPr>
              <a:t>یک نفر از هر 11 فرد بزرگسال در دنیا مبتلا به دیابت هستند</a:t>
            </a:r>
            <a:endParaRPr lang="en-US" altLang="en-US" sz="2400">
              <a:latin typeface="Calibri" pitchFamily="34" charset="0"/>
              <a:ea typeface="B Titr" pitchFamily="2" charset="-78"/>
              <a:cs typeface="B Titr" pitchFamily="2" charset="-78"/>
            </a:endParaRPr>
          </a:p>
        </p:txBody>
      </p:sp>
      <p:sp>
        <p:nvSpPr>
          <p:cNvPr id="4100" name="Rectangle 3"/>
          <p:cNvSpPr>
            <a:spLocks noChangeArrowheads="1"/>
          </p:cNvSpPr>
          <p:nvPr/>
        </p:nvSpPr>
        <p:spPr bwMode="auto">
          <a:xfrm>
            <a:off x="4044950" y="3995738"/>
            <a:ext cx="4746625"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rtl="1">
              <a:lnSpc>
                <a:spcPct val="107000"/>
              </a:lnSpc>
              <a:spcAft>
                <a:spcPts val="600"/>
              </a:spcAft>
              <a:buSzPts val="1000"/>
              <a:tabLst>
                <a:tab pos="441325" algn="l"/>
              </a:tabLst>
            </a:pPr>
            <a:r>
              <a:rPr lang="fa-IR" altLang="en-US" sz="2400">
                <a:latin typeface="Times New Roman" pitchFamily="18" charset="0"/>
                <a:ea typeface="B Titr" pitchFamily="2" charset="-78"/>
                <a:cs typeface="B Titr" pitchFamily="2" charset="-78"/>
              </a:rPr>
              <a:t>نیمی از مبتلایان به دیابت از بیماری خود اطلاع ندارند (بیش از 200 میلیون نفر)</a:t>
            </a:r>
            <a:endParaRPr lang="en-US" altLang="en-US" sz="2400">
              <a:latin typeface="Times New Roman" pitchFamily="18" charset="0"/>
              <a:ea typeface="B Titr" pitchFamily="2" charset="-78"/>
              <a:cs typeface="B Titr" pitchFamily="2" charset="-78"/>
            </a:endParaRPr>
          </a:p>
        </p:txBody>
      </p:sp>
      <p:pic>
        <p:nvPicPr>
          <p:cNvPr id="4101" name="Picture 4" descr="http://www.diabetesatlas.org/images/keymessage/key-graphics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325" y="3800475"/>
            <a:ext cx="2663825" cy="191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742495"/>
      </p:ext>
    </p:extLst>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pPr rtl="1"/>
            <a:r>
              <a:rPr lang="fa-IR" altLang="en-US" b="1" dirty="0" smtClean="0">
                <a:solidFill>
                  <a:srgbClr val="FF0000"/>
                </a:solidFill>
                <a:latin typeface="IranNastaliq" pitchFamily="2" charset="0"/>
              </a:rPr>
              <a:t>وضعیت دیابت در جهان</a:t>
            </a:r>
            <a:endParaRPr lang="fa-IR" altLang="fa-IR" dirty="0" smtClean="0">
              <a:solidFill>
                <a:srgbClr val="FF0000"/>
              </a:solidFill>
            </a:endParaRPr>
          </a:p>
        </p:txBody>
      </p:sp>
      <p:graphicFrame>
        <p:nvGraphicFramePr>
          <p:cNvPr id="4" name="Table 3"/>
          <p:cNvGraphicFramePr>
            <a:graphicFrameLocks noGrp="1"/>
          </p:cNvGraphicFramePr>
          <p:nvPr/>
        </p:nvGraphicFramePr>
        <p:xfrm>
          <a:off x="457200" y="1844675"/>
          <a:ext cx="8229600" cy="4110038"/>
        </p:xfrm>
        <a:graphic>
          <a:graphicData uri="http://schemas.openxmlformats.org/drawingml/2006/table">
            <a:tbl>
              <a:tblPr rtl="1"/>
              <a:tblGrid>
                <a:gridCol w="5168900"/>
                <a:gridCol w="1530350"/>
                <a:gridCol w="1530350"/>
              </a:tblGrid>
              <a:tr h="409575">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ar-SA" sz="1600" b="0" i="0" u="none" strike="noStrike" cap="none" normalizeH="0" baseline="0" dirty="0" smtClean="0">
                          <a:ln>
                            <a:noFill/>
                          </a:ln>
                          <a:solidFill>
                            <a:srgbClr val="000000"/>
                          </a:solidFill>
                          <a:effectLst/>
                          <a:latin typeface="IPT.Titr" pitchFamily="2" charset="2"/>
                          <a:ea typeface="B Titr" pitchFamily="2" charset="-78"/>
                          <a:cs typeface="B Titr" pitchFamily="2" charset="-78"/>
                        </a:rPr>
                        <a:t>جمعیت</a:t>
                      </a:r>
                      <a:endParaRPr kumimoji="0" lang="en-US" sz="1600" b="0" i="0" u="none" strike="noStrike" cap="none" normalizeH="0" baseline="0" dirty="0" smtClean="0">
                        <a:ln>
                          <a:noFill/>
                        </a:ln>
                        <a:solidFill>
                          <a:schemeClr val="tx1"/>
                        </a:solidFill>
                        <a:effectLst/>
                        <a:latin typeface="Calibri" pitchFamily="34" charset="0"/>
                        <a:ea typeface="Calibri" pitchFamily="34" charset="0"/>
                        <a:cs typeface="Calibri"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ar-SA" sz="2000" b="0" i="0" u="none" strike="noStrike" cap="none" normalizeH="0" baseline="0" smtClean="0">
                          <a:ln>
                            <a:noFill/>
                          </a:ln>
                          <a:solidFill>
                            <a:srgbClr val="000000"/>
                          </a:solidFill>
                          <a:effectLst/>
                          <a:latin typeface="IPT.Titr" pitchFamily="2" charset="2"/>
                          <a:ea typeface="B Titr" pitchFamily="2" charset="-78"/>
                          <a:cs typeface="B Titr" pitchFamily="2" charset="-78"/>
                        </a:rPr>
                        <a:t>2019</a:t>
                      </a:r>
                      <a:endParaRPr kumimoji="0" lang="en-US" sz="16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ar-SA" sz="2000" b="0" i="0" u="none" strike="noStrike" cap="none" normalizeH="0" baseline="0" smtClean="0">
                          <a:ln>
                            <a:noFill/>
                          </a:ln>
                          <a:solidFill>
                            <a:srgbClr val="000000"/>
                          </a:solidFill>
                          <a:effectLst/>
                          <a:latin typeface="IPT.Titr" pitchFamily="2" charset="2"/>
                          <a:ea typeface="B Titr" pitchFamily="2" charset="-78"/>
                          <a:cs typeface="B Titr" pitchFamily="2" charset="-78"/>
                        </a:rPr>
                        <a:t>2045</a:t>
                      </a:r>
                      <a:endParaRPr kumimoji="0" lang="en-US" sz="16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r>
              <a:tr h="409575">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ar-SA" sz="1600" b="0" i="0" u="none" strike="noStrike" cap="none" normalizeH="0" baseline="0" smtClean="0">
                          <a:ln>
                            <a:noFill/>
                          </a:ln>
                          <a:solidFill>
                            <a:srgbClr val="000000"/>
                          </a:solidFill>
                          <a:effectLst/>
                          <a:latin typeface="IPT.Titr" pitchFamily="2" charset="2"/>
                          <a:ea typeface="B Titr" pitchFamily="2" charset="-78"/>
                          <a:cs typeface="B Titr" pitchFamily="2" charset="-78"/>
                        </a:rPr>
                        <a:t>جمعیت کل جهان (میلیارد)</a:t>
                      </a:r>
                      <a:endParaRPr kumimoji="0" lang="en-US" sz="16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ar-SA" sz="1800" b="0" i="0" u="none" strike="noStrike" cap="none" normalizeH="0" baseline="0" smtClean="0">
                          <a:ln>
                            <a:noFill/>
                          </a:ln>
                          <a:solidFill>
                            <a:srgbClr val="000000"/>
                          </a:solidFill>
                          <a:effectLst/>
                          <a:latin typeface="IPT.Titr" pitchFamily="2" charset="2"/>
                          <a:ea typeface="B Titr" pitchFamily="2" charset="-78"/>
                          <a:cs typeface="B Titr" pitchFamily="2" charset="-78"/>
                        </a:rPr>
                        <a:t>7.7</a:t>
                      </a:r>
                      <a:endParaRPr kumimoji="0" lang="en-US" sz="16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ar-SA" sz="1800" b="0" i="0" u="none" strike="noStrike" cap="none" normalizeH="0" baseline="0" smtClean="0">
                          <a:ln>
                            <a:noFill/>
                          </a:ln>
                          <a:solidFill>
                            <a:srgbClr val="000000"/>
                          </a:solidFill>
                          <a:effectLst/>
                          <a:latin typeface="IPT.Titr" pitchFamily="2" charset="2"/>
                          <a:ea typeface="B Titr" pitchFamily="2" charset="-78"/>
                          <a:cs typeface="B Titr" pitchFamily="2" charset="-78"/>
                        </a:rPr>
                        <a:t>9.5</a:t>
                      </a:r>
                      <a:endParaRPr kumimoji="0" lang="en-US" sz="16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09575">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ar-SA" sz="1600" b="0" i="0" u="none" strike="noStrike" cap="none" normalizeH="0" baseline="0" smtClean="0">
                          <a:ln>
                            <a:noFill/>
                          </a:ln>
                          <a:solidFill>
                            <a:srgbClr val="000000"/>
                          </a:solidFill>
                          <a:effectLst/>
                          <a:latin typeface="IPT.Titr" pitchFamily="2" charset="2"/>
                          <a:ea typeface="B Titr" pitchFamily="2" charset="-78"/>
                          <a:cs typeface="B Titr" pitchFamily="2" charset="-78"/>
                        </a:rPr>
                        <a:t>جمعیت کل بالغین جهان (20-79) (میلیارد نفر)</a:t>
                      </a:r>
                      <a:endParaRPr kumimoji="0" lang="en-US" sz="16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ar-SA" sz="1800" b="0" i="0" u="none" strike="noStrike" cap="none" normalizeH="0" baseline="0" smtClean="0">
                          <a:ln>
                            <a:noFill/>
                          </a:ln>
                          <a:solidFill>
                            <a:srgbClr val="000000"/>
                          </a:solidFill>
                          <a:effectLst/>
                          <a:latin typeface="IPT.Titr" pitchFamily="2" charset="2"/>
                          <a:ea typeface="B Titr" pitchFamily="2" charset="-78"/>
                          <a:cs typeface="B Titr" pitchFamily="2" charset="-78"/>
                        </a:rPr>
                        <a:t>5</a:t>
                      </a:r>
                      <a:endParaRPr kumimoji="0" lang="en-US" sz="16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ar-SA" sz="1800" b="0" i="0" u="none" strike="noStrike" cap="none" normalizeH="0" baseline="0" smtClean="0">
                          <a:ln>
                            <a:noFill/>
                          </a:ln>
                          <a:solidFill>
                            <a:srgbClr val="000000"/>
                          </a:solidFill>
                          <a:effectLst/>
                          <a:latin typeface="IPT.Titr" pitchFamily="2" charset="2"/>
                          <a:ea typeface="B Titr" pitchFamily="2" charset="-78"/>
                          <a:cs typeface="B Titr" pitchFamily="2" charset="-78"/>
                        </a:rPr>
                        <a:t>6.4</a:t>
                      </a:r>
                      <a:endParaRPr kumimoji="0" lang="en-US" sz="16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09575">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ar-SA" sz="1600" b="0" i="0" u="none" strike="noStrike" cap="none" normalizeH="0" baseline="0" smtClean="0">
                          <a:ln>
                            <a:noFill/>
                          </a:ln>
                          <a:solidFill>
                            <a:srgbClr val="000000"/>
                          </a:solidFill>
                          <a:effectLst/>
                          <a:latin typeface="IPT.Titr" pitchFamily="2" charset="2"/>
                          <a:ea typeface="B Titr" pitchFamily="2" charset="-78"/>
                          <a:cs typeface="B Titr" pitchFamily="2" charset="-78"/>
                        </a:rPr>
                        <a:t>دیابت</a:t>
                      </a:r>
                      <a:r>
                        <a:rPr kumimoji="0" lang="fa-IR" sz="1600" b="0" i="0" u="none" strike="noStrike" cap="none" normalizeH="0" baseline="0" smtClean="0">
                          <a:ln>
                            <a:noFill/>
                          </a:ln>
                          <a:solidFill>
                            <a:srgbClr val="000000"/>
                          </a:solidFill>
                          <a:effectLst/>
                          <a:latin typeface="IPT.Titr" pitchFamily="2" charset="2"/>
                          <a:ea typeface="B Titr" pitchFamily="2" charset="-78"/>
                          <a:cs typeface="B Titr" pitchFamily="2" charset="-78"/>
                        </a:rPr>
                        <a:t> نوع دو </a:t>
                      </a:r>
                      <a:endParaRPr kumimoji="0" lang="en-US" sz="16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ar-SA" sz="2000" b="0" i="0" u="none" strike="noStrike" cap="none" normalizeH="0" baseline="0" smtClean="0">
                          <a:ln>
                            <a:noFill/>
                          </a:ln>
                          <a:solidFill>
                            <a:srgbClr val="000000"/>
                          </a:solidFill>
                          <a:effectLst/>
                          <a:latin typeface="IPT.Titr" pitchFamily="2" charset="2"/>
                          <a:ea typeface="B Titr" pitchFamily="2" charset="-78"/>
                          <a:cs typeface="B Titr" pitchFamily="2" charset="-78"/>
                        </a:rPr>
                        <a:t>2019</a:t>
                      </a:r>
                      <a:endParaRPr kumimoji="0" lang="en-US" sz="16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ar-SA" sz="2000" b="0" i="0" u="none" strike="noStrike" cap="none" normalizeH="0" baseline="0" smtClean="0">
                          <a:ln>
                            <a:noFill/>
                          </a:ln>
                          <a:solidFill>
                            <a:srgbClr val="000000"/>
                          </a:solidFill>
                          <a:effectLst/>
                          <a:latin typeface="IPT.Titr" pitchFamily="2" charset="2"/>
                          <a:ea typeface="B Titr" pitchFamily="2" charset="-78"/>
                          <a:cs typeface="B Titr" pitchFamily="2" charset="-78"/>
                        </a:rPr>
                        <a:t>2045</a:t>
                      </a:r>
                      <a:endParaRPr kumimoji="0" lang="en-US" sz="16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r>
              <a:tr h="409575">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ar-SA" sz="1600" b="0" i="0" u="none" strike="noStrike" cap="none" normalizeH="0" baseline="0" smtClean="0">
                          <a:ln>
                            <a:noFill/>
                          </a:ln>
                          <a:solidFill>
                            <a:srgbClr val="000000"/>
                          </a:solidFill>
                          <a:effectLst/>
                          <a:latin typeface="IPT.Titr" pitchFamily="2" charset="2"/>
                          <a:ea typeface="B Titr" pitchFamily="2" charset="-78"/>
                          <a:cs typeface="B Titr" pitchFamily="2" charset="-78"/>
                        </a:rPr>
                        <a:t>شیوع جهانی (%)</a:t>
                      </a:r>
                      <a:endParaRPr kumimoji="0" lang="en-US" sz="16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ar-SA" sz="2000" b="0" i="0" u="none" strike="noStrike" cap="none" normalizeH="0" baseline="0" smtClean="0">
                          <a:ln>
                            <a:noFill/>
                          </a:ln>
                          <a:solidFill>
                            <a:srgbClr val="000000"/>
                          </a:solidFill>
                          <a:effectLst/>
                          <a:latin typeface="IPT.Titr" pitchFamily="2" charset="2"/>
                          <a:ea typeface="B Titr" pitchFamily="2" charset="-78"/>
                          <a:cs typeface="B Titr" pitchFamily="2" charset="-78"/>
                        </a:rPr>
                        <a:t>9.3</a:t>
                      </a:r>
                      <a:endParaRPr kumimoji="0" lang="en-US" sz="16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ar-SA" sz="2000" b="0" i="0" u="none" strike="noStrike" cap="none" normalizeH="0" baseline="0" smtClean="0">
                          <a:ln>
                            <a:noFill/>
                          </a:ln>
                          <a:solidFill>
                            <a:srgbClr val="000000"/>
                          </a:solidFill>
                          <a:effectLst/>
                          <a:latin typeface="IPT.Titr" pitchFamily="2" charset="2"/>
                          <a:ea typeface="B Titr" pitchFamily="2" charset="-78"/>
                          <a:cs typeface="B Titr" pitchFamily="2" charset="-78"/>
                        </a:rPr>
                        <a:t>10.9</a:t>
                      </a:r>
                      <a:endParaRPr kumimoji="0" lang="en-US" sz="16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09575">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ar-SA" sz="1600" b="0" i="0" u="none" strike="noStrike" cap="none" normalizeH="0" baseline="0" smtClean="0">
                          <a:ln>
                            <a:noFill/>
                          </a:ln>
                          <a:solidFill>
                            <a:srgbClr val="000000"/>
                          </a:solidFill>
                          <a:effectLst/>
                          <a:latin typeface="IPT.Titr" pitchFamily="2" charset="2"/>
                          <a:ea typeface="B Titr" pitchFamily="2" charset="-78"/>
                          <a:cs typeface="B Titr" pitchFamily="2" charset="-78"/>
                        </a:rPr>
                        <a:t>تعداد مبتلایان به دیابت (میلیون نفر)</a:t>
                      </a:r>
                      <a:endParaRPr kumimoji="0" lang="en-US" sz="16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ar-SA" sz="2000" b="0" i="0" u="none" strike="noStrike" cap="none" normalizeH="0" baseline="0" smtClean="0">
                          <a:ln>
                            <a:noFill/>
                          </a:ln>
                          <a:solidFill>
                            <a:srgbClr val="000000"/>
                          </a:solidFill>
                          <a:effectLst/>
                          <a:latin typeface="IPT.Titr" pitchFamily="2" charset="2"/>
                          <a:ea typeface="B Titr" pitchFamily="2" charset="-78"/>
                          <a:cs typeface="B Titr" pitchFamily="2" charset="-78"/>
                        </a:rPr>
                        <a:t>463</a:t>
                      </a:r>
                      <a:endParaRPr kumimoji="0" lang="en-US" sz="16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ar-SA" sz="2000" b="0" i="0" u="none" strike="noStrike" cap="none" normalizeH="0" baseline="0" smtClean="0">
                          <a:ln>
                            <a:noFill/>
                          </a:ln>
                          <a:solidFill>
                            <a:srgbClr val="000000"/>
                          </a:solidFill>
                          <a:effectLst/>
                          <a:latin typeface="IPT.Titr" pitchFamily="2" charset="2"/>
                          <a:ea typeface="B Titr" pitchFamily="2" charset="-78"/>
                          <a:cs typeface="B Titr" pitchFamily="2" charset="-78"/>
                        </a:rPr>
                        <a:t>700</a:t>
                      </a:r>
                      <a:endParaRPr kumimoji="0" lang="en-US" sz="16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09575">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ar-SA" sz="1600" b="0" i="0" u="none" strike="noStrike" cap="none" normalizeH="0" baseline="0" dirty="0" smtClean="0">
                          <a:ln>
                            <a:noFill/>
                          </a:ln>
                          <a:solidFill>
                            <a:srgbClr val="000000"/>
                          </a:solidFill>
                          <a:effectLst/>
                          <a:latin typeface="IPT.Titr" pitchFamily="2" charset="2"/>
                          <a:ea typeface="B Titr" pitchFamily="2" charset="-78"/>
                          <a:cs typeface="B Titr" pitchFamily="2" charset="-78"/>
                        </a:rPr>
                        <a:t>تعداد مرگ ها به علت دیابت(میلیون نفر)</a:t>
                      </a:r>
                      <a:endParaRPr kumimoji="0" lang="en-US" sz="1600" b="0" i="0" u="none" strike="noStrike" cap="none" normalizeH="0" baseline="0" dirty="0" smtClean="0">
                        <a:ln>
                          <a:noFill/>
                        </a:ln>
                        <a:solidFill>
                          <a:schemeClr val="tx1"/>
                        </a:solidFill>
                        <a:effectLst/>
                        <a:latin typeface="Calibri" pitchFamily="34" charset="0"/>
                        <a:ea typeface="Calibri" pitchFamily="34" charset="0"/>
                        <a:cs typeface="Calibri"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ar-SA" sz="2000" b="0" i="0" u="none" strike="noStrike" cap="none" normalizeH="0" baseline="0" smtClean="0">
                          <a:ln>
                            <a:noFill/>
                          </a:ln>
                          <a:solidFill>
                            <a:srgbClr val="000000"/>
                          </a:solidFill>
                          <a:effectLst/>
                          <a:latin typeface="IPT.Titr" pitchFamily="2" charset="2"/>
                          <a:ea typeface="B Titr" pitchFamily="2" charset="-78"/>
                          <a:cs typeface="B Titr" pitchFamily="2" charset="-78"/>
                        </a:rPr>
                        <a:t>4.2</a:t>
                      </a:r>
                      <a:endParaRPr kumimoji="0" lang="en-US" sz="16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2000" b="0" i="0" u="none" strike="noStrike" cap="none" normalizeH="0" baseline="0" smtClean="0">
                          <a:ln>
                            <a:noFill/>
                          </a:ln>
                          <a:solidFill>
                            <a:srgbClr val="000000"/>
                          </a:solidFill>
                          <a:effectLst/>
                          <a:latin typeface="IPT.Titr" pitchFamily="2" charset="2"/>
                          <a:ea typeface="B Titr" pitchFamily="2" charset="-78"/>
                          <a:cs typeface="B Titr" pitchFamily="2" charset="-78"/>
                        </a:rPr>
                        <a:t>؟</a:t>
                      </a:r>
                      <a:endParaRPr kumimoji="0" lang="en-US" sz="16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09575">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ar-SA" sz="1600" b="0" i="0" u="none" strike="noStrike" cap="none" normalizeH="0" baseline="0" smtClean="0">
                          <a:ln>
                            <a:noFill/>
                          </a:ln>
                          <a:solidFill>
                            <a:srgbClr val="000000"/>
                          </a:solidFill>
                          <a:effectLst/>
                          <a:latin typeface="IPT.Titr" pitchFamily="2" charset="2"/>
                          <a:ea typeface="B Titr" pitchFamily="2" charset="-78"/>
                          <a:cs typeface="B Titr" pitchFamily="2" charset="-78"/>
                        </a:rPr>
                        <a:t>اختلال تحمل گلوکز (20 تا 79 سال)</a:t>
                      </a:r>
                      <a:endParaRPr kumimoji="0" lang="en-US" sz="16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ar-SA" sz="2000" b="0" i="0" u="none" strike="noStrike" cap="none" normalizeH="0" baseline="0" smtClean="0">
                          <a:ln>
                            <a:noFill/>
                          </a:ln>
                          <a:solidFill>
                            <a:srgbClr val="000000"/>
                          </a:solidFill>
                          <a:effectLst/>
                          <a:latin typeface="IPT.Titr" pitchFamily="2" charset="2"/>
                          <a:ea typeface="B Titr" pitchFamily="2" charset="-78"/>
                          <a:cs typeface="B Titr" pitchFamily="2" charset="-78"/>
                        </a:rPr>
                        <a:t>2019</a:t>
                      </a:r>
                      <a:endParaRPr kumimoji="0" lang="en-US" sz="16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ar-SA" sz="2000" b="0" i="0" u="none" strike="noStrike" cap="none" normalizeH="0" baseline="0" smtClean="0">
                          <a:ln>
                            <a:noFill/>
                          </a:ln>
                          <a:solidFill>
                            <a:srgbClr val="000000"/>
                          </a:solidFill>
                          <a:effectLst/>
                          <a:latin typeface="IPT.Titr" pitchFamily="2" charset="2"/>
                          <a:ea typeface="B Titr" pitchFamily="2" charset="-78"/>
                          <a:cs typeface="B Titr" pitchFamily="2" charset="-78"/>
                        </a:rPr>
                        <a:t>2045</a:t>
                      </a:r>
                      <a:endParaRPr kumimoji="0" lang="en-US" sz="16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r>
              <a:tr h="409575">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ar-SA" sz="1600" b="0" i="0" u="none" strike="noStrike" cap="none" normalizeH="0" baseline="0" smtClean="0">
                          <a:ln>
                            <a:noFill/>
                          </a:ln>
                          <a:solidFill>
                            <a:srgbClr val="000000"/>
                          </a:solidFill>
                          <a:effectLst/>
                          <a:latin typeface="IPT.Titr" pitchFamily="2" charset="2"/>
                          <a:ea typeface="B Titr" pitchFamily="2" charset="-78"/>
                          <a:cs typeface="B Titr" pitchFamily="2" charset="-78"/>
                        </a:rPr>
                        <a:t>شیوع جهانی (%)</a:t>
                      </a:r>
                      <a:endParaRPr kumimoji="0" lang="en-US" sz="16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ar-SA" sz="2000" b="0" i="0" u="none" strike="noStrike" cap="none" normalizeH="0" baseline="0" smtClean="0">
                          <a:ln>
                            <a:noFill/>
                          </a:ln>
                          <a:solidFill>
                            <a:srgbClr val="000000"/>
                          </a:solidFill>
                          <a:effectLst/>
                          <a:latin typeface="IPT.Titr" pitchFamily="2" charset="2"/>
                          <a:ea typeface="B Titr" pitchFamily="2" charset="-78"/>
                          <a:cs typeface="B Titr" pitchFamily="2" charset="-78"/>
                        </a:rPr>
                        <a:t>7.5</a:t>
                      </a:r>
                      <a:endParaRPr kumimoji="0" lang="en-US" sz="16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2000" b="0" i="0" u="none" strike="noStrike" cap="none" normalizeH="0" baseline="0" smtClean="0">
                          <a:ln>
                            <a:noFill/>
                          </a:ln>
                          <a:solidFill>
                            <a:srgbClr val="000000"/>
                          </a:solidFill>
                          <a:effectLst/>
                          <a:latin typeface="IPT.Titr" pitchFamily="2" charset="2"/>
                          <a:ea typeface="B Titr" pitchFamily="2" charset="-78"/>
                          <a:cs typeface="B Titr" pitchFamily="2" charset="-78"/>
                        </a:rPr>
                        <a:t>8.6</a:t>
                      </a:r>
                      <a:endParaRPr kumimoji="0" lang="en-US" sz="16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3863">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ar-SA" sz="1600" b="0" i="0" u="none" strike="noStrike" cap="none" normalizeH="0" baseline="0" smtClean="0">
                          <a:ln>
                            <a:noFill/>
                          </a:ln>
                          <a:solidFill>
                            <a:srgbClr val="000000"/>
                          </a:solidFill>
                          <a:effectLst/>
                          <a:latin typeface="IPT.Titr" pitchFamily="2" charset="2"/>
                          <a:ea typeface="B Titr" pitchFamily="2" charset="-78"/>
                          <a:cs typeface="B Titr" pitchFamily="2" charset="-78"/>
                        </a:rPr>
                        <a:t>تعداد مبتلایان به اختلال تحمل گلوکز (میلیون نفر)</a:t>
                      </a:r>
                      <a:endParaRPr kumimoji="0" lang="en-US" sz="16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ar-SA" sz="2000" b="0" i="0" u="none" strike="noStrike" cap="none" normalizeH="0" baseline="0" smtClean="0">
                          <a:ln>
                            <a:noFill/>
                          </a:ln>
                          <a:solidFill>
                            <a:srgbClr val="000000"/>
                          </a:solidFill>
                          <a:effectLst/>
                          <a:latin typeface="IPT.Titr" pitchFamily="2" charset="2"/>
                          <a:ea typeface="B Titr" pitchFamily="2" charset="-78"/>
                          <a:cs typeface="B Titr" pitchFamily="2" charset="-78"/>
                        </a:rPr>
                        <a:t>373.9</a:t>
                      </a:r>
                      <a:endParaRPr kumimoji="0" lang="en-US" sz="16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ar-SA" sz="2000" b="0" i="0" u="none" strike="noStrike" cap="none" normalizeH="0" baseline="0" smtClean="0">
                          <a:ln>
                            <a:noFill/>
                          </a:ln>
                          <a:solidFill>
                            <a:srgbClr val="000000"/>
                          </a:solidFill>
                          <a:effectLst/>
                          <a:latin typeface="IPT.Titr" pitchFamily="2" charset="2"/>
                          <a:ea typeface="B Titr" pitchFamily="2" charset="-78"/>
                          <a:cs typeface="B Titr" pitchFamily="2" charset="-78"/>
                        </a:rPr>
                        <a:t>548.4</a:t>
                      </a:r>
                      <a:endParaRPr kumimoji="0" lang="en-US" sz="16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r>
            </a:tbl>
          </a:graphicData>
        </a:graphic>
      </p:graphicFrame>
    </p:spTree>
    <p:extLst>
      <p:ext uri="{BB962C8B-B14F-4D97-AF65-F5344CB8AC3E}">
        <p14:creationId xmlns:p14="http://schemas.microsoft.com/office/powerpoint/2010/main" val="42620540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rtl="1"/>
            <a:r>
              <a:rPr lang="fa-IR" altLang="fa-IR" sz="4800" smtClean="0">
                <a:cs typeface="B Titr" pitchFamily="2" charset="-78"/>
              </a:rPr>
              <a:t>شیوع دیابت در ایران </a:t>
            </a:r>
            <a:r>
              <a:rPr lang="fa-IR" altLang="fa-IR" sz="2400" smtClean="0">
                <a:cs typeface="B Titr" pitchFamily="2" charset="-78"/>
              </a:rPr>
              <a:t>(پیمایش </a:t>
            </a:r>
            <a:r>
              <a:rPr lang="en-US" altLang="fa-IR" sz="2400" smtClean="0">
                <a:cs typeface="B Titr" pitchFamily="2" charset="-78"/>
              </a:rPr>
              <a:t>STEPS 2016</a:t>
            </a:r>
            <a:r>
              <a:rPr lang="fa-IR" altLang="fa-IR" sz="2400" smtClean="0">
                <a:cs typeface="B Titr" pitchFamily="2" charset="-78"/>
              </a:rPr>
              <a:t> )</a:t>
            </a:r>
            <a:endParaRPr lang="fa-IR" altLang="fa-IR" b="1" smtClean="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602716171"/>
              </p:ext>
            </p:extLst>
          </p:nvPr>
        </p:nvGraphicFramePr>
        <p:xfrm>
          <a:off x="533399" y="1700213"/>
          <a:ext cx="8077201" cy="3481388"/>
        </p:xfrm>
        <a:graphic>
          <a:graphicData uri="http://schemas.openxmlformats.org/drawingml/2006/table">
            <a:tbl>
              <a:tblPr rtl="1"/>
              <a:tblGrid>
                <a:gridCol w="1548791"/>
                <a:gridCol w="685531"/>
                <a:gridCol w="1231416"/>
                <a:gridCol w="1323455"/>
                <a:gridCol w="685531"/>
                <a:gridCol w="1231416"/>
                <a:gridCol w="1371061"/>
              </a:tblGrid>
              <a:tr h="1169746">
                <a:tc>
                  <a:txBody>
                    <a:bodyPr/>
                    <a:lstStyle/>
                    <a:p>
                      <a:pPr algn="ctr" rtl="1" fontAlgn="ctr"/>
                      <a:r>
                        <a:rPr lang="fa-IR" sz="1600" b="1" i="0" u="none" strike="noStrike" dirty="0">
                          <a:solidFill>
                            <a:srgbClr val="000000"/>
                          </a:solidFill>
                          <a:effectLst/>
                          <a:latin typeface="B Nazanin" panose="00000400000000000000" pitchFamily="2" charset="-78"/>
                          <a:cs typeface="B Nazanin" panose="00000400000000000000" pitchFamily="2" charset="-78"/>
                        </a:rPr>
                        <a:t>شیوع</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rtl="1" fontAlgn="ctr"/>
                      <a:r>
                        <a:rPr lang="fa-IR" sz="1600" b="1" i="0" u="none" strike="noStrike">
                          <a:solidFill>
                            <a:srgbClr val="000000"/>
                          </a:solidFill>
                          <a:effectLst/>
                          <a:latin typeface="B Nazanin" panose="00000400000000000000" pitchFamily="2" charset="-78"/>
                          <a:cs typeface="B Nazanin" panose="00000400000000000000" pitchFamily="2" charset="-78"/>
                        </a:rPr>
                        <a:t>ملی</a:t>
                      </a:r>
                      <a:br>
                        <a:rPr lang="fa-IR" sz="1600" b="1" i="0" u="none" strike="noStrike">
                          <a:solidFill>
                            <a:srgbClr val="000000"/>
                          </a:solidFill>
                          <a:effectLst/>
                          <a:latin typeface="B Nazanin" panose="00000400000000000000" pitchFamily="2" charset="-78"/>
                          <a:cs typeface="B Nazanin" panose="00000400000000000000" pitchFamily="2" charset="-78"/>
                        </a:rPr>
                      </a:br>
                      <a:r>
                        <a:rPr lang="fa-IR" sz="1600" b="1" i="0" u="none" strike="noStrike">
                          <a:solidFill>
                            <a:srgbClr val="000000"/>
                          </a:solidFill>
                          <a:effectLst/>
                          <a:latin typeface="B Nazanin" panose="00000400000000000000" pitchFamily="2" charset="-78"/>
                          <a:cs typeface="B Nazanin" panose="00000400000000000000" pitchFamily="2" charset="-7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rtl="1" fontAlgn="ctr"/>
                      <a:r>
                        <a:rPr lang="fa-IR" sz="1600" b="1" i="0" u="none" strike="noStrike">
                          <a:solidFill>
                            <a:srgbClr val="000000"/>
                          </a:solidFill>
                          <a:effectLst/>
                          <a:latin typeface="B Nazanin" panose="00000400000000000000" pitchFamily="2" charset="-78"/>
                          <a:cs typeface="B Nazanin" panose="00000400000000000000" pitchFamily="2" charset="-78"/>
                        </a:rPr>
                        <a:t>شهر</a:t>
                      </a:r>
                      <a:br>
                        <a:rPr lang="fa-IR" sz="1600" b="1" i="0" u="none" strike="noStrike">
                          <a:solidFill>
                            <a:srgbClr val="000000"/>
                          </a:solidFill>
                          <a:effectLst/>
                          <a:latin typeface="B Nazanin" panose="00000400000000000000" pitchFamily="2" charset="-78"/>
                          <a:cs typeface="B Nazanin" panose="00000400000000000000" pitchFamily="2" charset="-78"/>
                        </a:rPr>
                      </a:br>
                      <a:r>
                        <a:rPr lang="fa-IR" sz="1600" b="1" i="0" u="none" strike="noStrike">
                          <a:solidFill>
                            <a:srgbClr val="000000"/>
                          </a:solidFill>
                          <a:effectLst/>
                          <a:latin typeface="B Nazanin" panose="00000400000000000000" pitchFamily="2" charset="-78"/>
                          <a:cs typeface="B Nazanin" panose="00000400000000000000" pitchFamily="2" charset="-7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rtl="1" fontAlgn="ctr"/>
                      <a:r>
                        <a:rPr lang="fa-IR" sz="1600" b="1" i="0" u="none" strike="noStrike">
                          <a:solidFill>
                            <a:srgbClr val="000000"/>
                          </a:solidFill>
                          <a:effectLst/>
                          <a:latin typeface="B Nazanin" panose="00000400000000000000" pitchFamily="2" charset="-78"/>
                          <a:cs typeface="B Nazanin" panose="00000400000000000000" pitchFamily="2" charset="-78"/>
                        </a:rPr>
                        <a:t>روستا</a:t>
                      </a:r>
                      <a:br>
                        <a:rPr lang="fa-IR" sz="1600" b="1" i="0" u="none" strike="noStrike">
                          <a:solidFill>
                            <a:srgbClr val="000000"/>
                          </a:solidFill>
                          <a:effectLst/>
                          <a:latin typeface="B Nazanin" panose="00000400000000000000" pitchFamily="2" charset="-78"/>
                          <a:cs typeface="B Nazanin" panose="00000400000000000000" pitchFamily="2" charset="-78"/>
                        </a:rPr>
                      </a:br>
                      <a:r>
                        <a:rPr lang="fa-IR" sz="1600" b="1" i="0" u="none" strike="noStrike">
                          <a:solidFill>
                            <a:srgbClr val="000000"/>
                          </a:solidFill>
                          <a:effectLst/>
                          <a:latin typeface="B Nazanin" panose="00000400000000000000" pitchFamily="2" charset="-78"/>
                          <a:cs typeface="B Nazanin" panose="00000400000000000000" pitchFamily="2" charset="-7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l" rtl="0" fontAlgn="b"/>
                      <a:endParaRPr lang="fa-IR" sz="1400" b="1" i="0" u="none" strike="noStrike">
                        <a:solidFill>
                          <a:srgbClr val="000000"/>
                        </a:solidFill>
                        <a:effectLst/>
                        <a:latin typeface="Arial" panose="020B06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1" fontAlgn="ctr"/>
                      <a:r>
                        <a:rPr lang="fa-IR" sz="1600" b="1" i="0" u="none" strike="noStrike">
                          <a:solidFill>
                            <a:srgbClr val="000000"/>
                          </a:solidFill>
                          <a:effectLst/>
                          <a:latin typeface="B Nazanin" panose="00000400000000000000" pitchFamily="2" charset="-78"/>
                          <a:cs typeface="B Nazanin" panose="00000400000000000000" pitchFamily="2" charset="-78"/>
                        </a:rPr>
                        <a:t>بیشترین شیوع بیماری دیابت بر اساس قند ناشتا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rtl="1" fontAlgn="ctr"/>
                      <a:r>
                        <a:rPr lang="fa-IR" sz="1600" b="1" i="0" u="none" strike="noStrike" dirty="0">
                          <a:solidFill>
                            <a:srgbClr val="000000"/>
                          </a:solidFill>
                          <a:effectLst/>
                          <a:latin typeface="B Nazanin" panose="00000400000000000000" pitchFamily="2" charset="-78"/>
                          <a:cs typeface="B Nazanin" panose="00000400000000000000" pitchFamily="2" charset="-78"/>
                        </a:rPr>
                        <a:t>کمترین شیوع بیماری دیابت بر اساس قند ناشتا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r>
              <a:tr h="751980">
                <a:tc>
                  <a:txBody>
                    <a:bodyPr/>
                    <a:lstStyle/>
                    <a:p>
                      <a:pPr algn="ctr" rtl="1" fontAlgn="ctr"/>
                      <a:r>
                        <a:rPr lang="fa-IR" sz="1600" b="1" i="0" u="none" strike="noStrike">
                          <a:solidFill>
                            <a:srgbClr val="000000"/>
                          </a:solidFill>
                          <a:effectLst/>
                          <a:latin typeface="B Nazanin" panose="00000400000000000000" pitchFamily="2" charset="-78"/>
                          <a:cs typeface="B Nazanin" panose="00000400000000000000" pitchFamily="2" charset="-78"/>
                        </a:rPr>
                        <a:t>شیوع بیماری دیابت بر اساس قند ناشتا</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a-IR" sz="1600" b="1" i="0" u="none" strike="noStrike">
                          <a:solidFill>
                            <a:srgbClr val="000000"/>
                          </a:solidFill>
                          <a:effectLst/>
                          <a:latin typeface="B Nazanin" panose="00000400000000000000" pitchFamily="2" charset="-78"/>
                          <a:cs typeface="B Nazanin" panose="00000400000000000000" pitchFamily="2" charset="-78"/>
                        </a:rPr>
                        <a:t>10.85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a-IR" sz="1600" b="1" i="0" u="none" strike="noStrike">
                          <a:solidFill>
                            <a:srgbClr val="000000"/>
                          </a:solidFill>
                          <a:effectLst/>
                          <a:latin typeface="B Nazanin" panose="00000400000000000000" pitchFamily="2" charset="-78"/>
                          <a:cs typeface="B Nazanin" panose="00000400000000000000" pitchFamily="2" charset="-78"/>
                        </a:rPr>
                        <a:t>12.04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a-IR" sz="1600" b="1" i="0" u="none" strike="noStrike">
                          <a:solidFill>
                            <a:srgbClr val="000000"/>
                          </a:solidFill>
                          <a:effectLst/>
                          <a:latin typeface="B Nazanin" panose="00000400000000000000" pitchFamily="2" charset="-78"/>
                          <a:cs typeface="B Nazanin" panose="00000400000000000000" pitchFamily="2" charset="-78"/>
                        </a:rPr>
                        <a:t>8.08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endParaRPr lang="fa-IR" sz="1400" b="1" i="0" u="none" strike="noStrike">
                        <a:solidFill>
                          <a:srgbClr val="000000"/>
                        </a:solidFill>
                        <a:effectLst/>
                        <a:latin typeface="Arial" panose="020B06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1" fontAlgn="ctr"/>
                      <a:r>
                        <a:rPr lang="fa-IR" sz="1600" b="1" i="0" u="none" strike="noStrike">
                          <a:solidFill>
                            <a:srgbClr val="000000"/>
                          </a:solidFill>
                          <a:effectLst/>
                          <a:latin typeface="B Nazanin" panose="00000400000000000000" pitchFamily="2" charset="-78"/>
                          <a:cs typeface="B Nazanin" panose="00000400000000000000" pitchFamily="2" charset="-78"/>
                        </a:rPr>
                        <a:t>یزد 16.2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fa-IR" sz="1600" b="1" i="0" u="none" strike="noStrike">
                          <a:solidFill>
                            <a:srgbClr val="000000"/>
                          </a:solidFill>
                          <a:effectLst/>
                          <a:latin typeface="B Nazanin" panose="00000400000000000000" pitchFamily="2" charset="-78"/>
                          <a:cs typeface="B Nazanin" panose="00000400000000000000" pitchFamily="2" charset="-78"/>
                        </a:rPr>
                        <a:t>خراسان جنوبی 4.88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79831">
                <a:tc>
                  <a:txBody>
                    <a:bodyPr/>
                    <a:lstStyle/>
                    <a:p>
                      <a:pPr algn="ctr" rtl="1" fontAlgn="ctr"/>
                      <a:r>
                        <a:rPr lang="fa-IR" sz="1600" b="1" i="0" u="none" strike="noStrike">
                          <a:solidFill>
                            <a:srgbClr val="000000"/>
                          </a:solidFill>
                          <a:effectLst/>
                          <a:latin typeface="B Nazanin" panose="00000400000000000000" pitchFamily="2" charset="-78"/>
                          <a:cs typeface="B Nazanin" panose="00000400000000000000" pitchFamily="2" charset="-78"/>
                        </a:rPr>
                        <a:t>شیوع بیماری دیابت بر اساس قند ناشتا در مردان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a-IR" sz="1600" b="1" i="0" u="none" strike="noStrike">
                          <a:solidFill>
                            <a:srgbClr val="000000"/>
                          </a:solidFill>
                          <a:effectLst/>
                          <a:latin typeface="B Nazanin" panose="00000400000000000000" pitchFamily="2" charset="-78"/>
                          <a:cs typeface="B Nazanin" panose="00000400000000000000" pitchFamily="2" charset="-78"/>
                        </a:rPr>
                        <a:t>10.01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a-IR" sz="1600" b="1" i="0" u="none" strike="noStrike">
                          <a:solidFill>
                            <a:srgbClr val="000000"/>
                          </a:solidFill>
                          <a:effectLst/>
                          <a:latin typeface="B Nazanin" panose="00000400000000000000" pitchFamily="2" charset="-78"/>
                          <a:cs typeface="B Nazanin" panose="00000400000000000000" pitchFamily="2" charset="-78"/>
                        </a:rPr>
                        <a:t>11.67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a-IR" sz="1600" b="1" i="0" u="none" strike="noStrike">
                          <a:solidFill>
                            <a:srgbClr val="000000"/>
                          </a:solidFill>
                          <a:effectLst/>
                          <a:latin typeface="B Nazanin" panose="00000400000000000000" pitchFamily="2" charset="-78"/>
                          <a:cs typeface="B Nazanin" panose="00000400000000000000" pitchFamily="2" charset="-78"/>
                        </a:rPr>
                        <a:t>6.24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endParaRPr lang="fa-IR" sz="1400" b="1" i="0" u="none" strike="noStrike">
                        <a:solidFill>
                          <a:srgbClr val="000000"/>
                        </a:solidFill>
                        <a:effectLst/>
                        <a:latin typeface="Arial" panose="020B06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1" fontAlgn="ctr"/>
                      <a:r>
                        <a:rPr lang="fa-IR" sz="1600" b="1" i="0" u="none" strike="noStrike">
                          <a:solidFill>
                            <a:srgbClr val="000000"/>
                          </a:solidFill>
                          <a:effectLst/>
                          <a:latin typeface="B Nazanin" panose="00000400000000000000" pitchFamily="2" charset="-78"/>
                          <a:cs typeface="B Nazanin" panose="00000400000000000000" pitchFamily="2" charset="-78"/>
                        </a:rPr>
                        <a:t>سمنان 16.14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fa-IR" sz="1600" b="1" i="0" u="none" strike="noStrike">
                          <a:solidFill>
                            <a:srgbClr val="000000"/>
                          </a:solidFill>
                          <a:effectLst/>
                          <a:latin typeface="B Nazanin" panose="00000400000000000000" pitchFamily="2" charset="-78"/>
                          <a:cs typeface="B Nazanin" panose="00000400000000000000" pitchFamily="2" charset="-78"/>
                        </a:rPr>
                        <a:t>خراسان شمالی 5.56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79831">
                <a:tc>
                  <a:txBody>
                    <a:bodyPr/>
                    <a:lstStyle/>
                    <a:p>
                      <a:pPr algn="ctr" rtl="1" fontAlgn="ctr"/>
                      <a:r>
                        <a:rPr lang="fa-IR" sz="1600" b="1" i="0" u="none" strike="noStrike">
                          <a:solidFill>
                            <a:srgbClr val="000000"/>
                          </a:solidFill>
                          <a:effectLst/>
                          <a:latin typeface="B Nazanin" panose="00000400000000000000" pitchFamily="2" charset="-78"/>
                          <a:cs typeface="B Nazanin" panose="00000400000000000000" pitchFamily="2" charset="-78"/>
                        </a:rPr>
                        <a:t>شیوع بیماری دیابت بر اساس قند ناشتا در زنان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a-IR" sz="1600" b="1" i="0" u="none" strike="noStrike">
                          <a:solidFill>
                            <a:srgbClr val="000000"/>
                          </a:solidFill>
                          <a:effectLst/>
                          <a:latin typeface="B Nazanin" panose="00000400000000000000" pitchFamily="2" charset="-78"/>
                          <a:cs typeface="B Nazanin" panose="00000400000000000000" pitchFamily="2" charset="-78"/>
                        </a:rPr>
                        <a:t>11.55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a-IR" sz="1600" b="1" i="0" u="none" strike="noStrike">
                          <a:solidFill>
                            <a:srgbClr val="000000"/>
                          </a:solidFill>
                          <a:effectLst/>
                          <a:latin typeface="B Nazanin" panose="00000400000000000000" pitchFamily="2" charset="-78"/>
                          <a:cs typeface="B Nazanin" panose="00000400000000000000" pitchFamily="2" charset="-78"/>
                        </a:rPr>
                        <a:t>12.34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a-IR" sz="1600" b="1" i="0" u="none" strike="noStrike" dirty="0">
                          <a:solidFill>
                            <a:srgbClr val="000000"/>
                          </a:solidFill>
                          <a:effectLst/>
                          <a:latin typeface="B Nazanin" panose="00000400000000000000" pitchFamily="2" charset="-78"/>
                          <a:cs typeface="B Nazanin" panose="00000400000000000000" pitchFamily="2" charset="-78"/>
                        </a:rPr>
                        <a:t>9.65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endParaRPr lang="fa-IR" sz="1400" b="1" i="0" u="none" strike="noStrike">
                        <a:solidFill>
                          <a:srgbClr val="000000"/>
                        </a:solidFill>
                        <a:effectLst/>
                        <a:latin typeface="Arial" panose="020B06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1" fontAlgn="ctr"/>
                      <a:r>
                        <a:rPr lang="fa-IR" sz="1600" b="1" i="0" u="none" strike="noStrike">
                          <a:solidFill>
                            <a:srgbClr val="000000"/>
                          </a:solidFill>
                          <a:effectLst/>
                          <a:latin typeface="B Nazanin" panose="00000400000000000000" pitchFamily="2" charset="-78"/>
                          <a:cs typeface="B Nazanin" panose="00000400000000000000" pitchFamily="2" charset="-78"/>
                        </a:rPr>
                        <a:t>خوزستان 14.01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fa-IR" sz="1600" b="1" i="0" u="none" strike="noStrike" dirty="0" err="1">
                          <a:solidFill>
                            <a:srgbClr val="000000"/>
                          </a:solidFill>
                          <a:effectLst/>
                          <a:latin typeface="B Nazanin" panose="00000400000000000000" pitchFamily="2" charset="-78"/>
                          <a:cs typeface="B Nazanin" panose="00000400000000000000" pitchFamily="2" charset="-78"/>
                        </a:rPr>
                        <a:t>یاسوج</a:t>
                      </a:r>
                      <a:r>
                        <a:rPr lang="fa-IR" sz="1600" b="1" i="0" u="none" strike="noStrike" dirty="0">
                          <a:solidFill>
                            <a:srgbClr val="000000"/>
                          </a:solidFill>
                          <a:effectLst/>
                          <a:latin typeface="B Nazanin" panose="00000400000000000000" pitchFamily="2" charset="-78"/>
                          <a:cs typeface="B Nazanin" panose="00000400000000000000" pitchFamily="2" charset="-78"/>
                        </a:rPr>
                        <a:t> 6.02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2" name="Rectangle 1"/>
          <p:cNvSpPr/>
          <p:nvPr/>
        </p:nvSpPr>
        <p:spPr>
          <a:xfrm>
            <a:off x="1752599" y="5657165"/>
            <a:ext cx="5410201" cy="584775"/>
          </a:xfrm>
          <a:prstGeom prst="rect">
            <a:avLst/>
          </a:prstGeom>
        </p:spPr>
        <p:txBody>
          <a:bodyPr wrap="square">
            <a:spAutoFit/>
          </a:bodyPr>
          <a:lstStyle/>
          <a:p>
            <a:r>
              <a:rPr lang="fa-IR" altLang="en-US" sz="3200" dirty="0" smtClean="0">
                <a:solidFill>
                  <a:srgbClr val="FF0000"/>
                </a:solidFill>
              </a:rPr>
              <a:t>شیوع دیابت در استان کرمانشاه 9/1</a:t>
            </a:r>
            <a:endParaRPr lang="en-US" sz="3200" dirty="0"/>
          </a:p>
        </p:txBody>
      </p:sp>
    </p:spTree>
    <p:extLst>
      <p:ext uri="{BB962C8B-B14F-4D97-AF65-F5344CB8AC3E}">
        <p14:creationId xmlns:p14="http://schemas.microsoft.com/office/powerpoint/2010/main" val="19331413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323850" y="1"/>
            <a:ext cx="8351838" cy="1219200"/>
          </a:xfrm>
        </p:spPr>
        <p:txBody>
          <a:bodyPr>
            <a:normAutofit/>
          </a:bodyPr>
          <a:lstStyle/>
          <a:p>
            <a:r>
              <a:rPr lang="ar-SA" altLang="en-US" sz="2800" b="1" dirty="0" smtClean="0">
                <a:solidFill>
                  <a:srgbClr val="FF0000"/>
                </a:solidFill>
                <a:latin typeface="IranNastaliq" pitchFamily="2" charset="0"/>
              </a:rPr>
              <a:t>تعداد مرگ </a:t>
            </a:r>
            <a:r>
              <a:rPr lang="fa-IR" altLang="en-US" sz="2800" b="1" dirty="0" smtClean="0">
                <a:solidFill>
                  <a:srgbClr val="FF0000"/>
                </a:solidFill>
                <a:latin typeface="IranNastaliq" pitchFamily="2" charset="0"/>
              </a:rPr>
              <a:t>سالانه </a:t>
            </a:r>
            <a:r>
              <a:rPr lang="ar-SA" altLang="en-US" sz="2800" b="1" dirty="0" smtClean="0">
                <a:solidFill>
                  <a:srgbClr val="FF0000"/>
                </a:solidFill>
                <a:latin typeface="IranNastaliq" pitchFamily="2" charset="0"/>
              </a:rPr>
              <a:t>ناشی از دیابت</a:t>
            </a:r>
            <a:endParaRPr lang="en-US" altLang="en-US" sz="2800" b="1" dirty="0" smtClean="0">
              <a:solidFill>
                <a:srgbClr val="FF0000"/>
              </a:solidFill>
              <a:latin typeface="IranNastaliq" pitchFamily="2" charset="0"/>
            </a:endParaRPr>
          </a:p>
        </p:txBody>
      </p:sp>
      <p:sp>
        <p:nvSpPr>
          <p:cNvPr id="9219" name="Content Placeholder 2"/>
          <p:cNvSpPr>
            <a:spLocks noGrp="1"/>
          </p:cNvSpPr>
          <p:nvPr>
            <p:ph idx="1"/>
          </p:nvPr>
        </p:nvSpPr>
        <p:spPr>
          <a:xfrm>
            <a:off x="323850" y="990600"/>
            <a:ext cx="8286750" cy="3409951"/>
          </a:xfrm>
        </p:spPr>
        <p:txBody>
          <a:bodyPr>
            <a:normAutofit fontScale="92500"/>
          </a:bodyPr>
          <a:lstStyle/>
          <a:p>
            <a:pPr algn="r" rtl="1">
              <a:buFont typeface="Arial" panose="020B0604020202020204" pitchFamily="34" charset="0"/>
              <a:buChar char="•"/>
              <a:defRPr/>
            </a:pPr>
            <a:r>
              <a:rPr lang="fa-IR" altLang="en-US" dirty="0" smtClean="0">
                <a:cs typeface="B Nazanin" panose="00000400000000000000" pitchFamily="2" charset="-78"/>
              </a:rPr>
              <a:t>جهان                   000</a:t>
            </a:r>
            <a:r>
              <a:rPr lang="en-US" altLang="en-US" dirty="0" smtClean="0">
                <a:cs typeface="B Nazanin" panose="00000400000000000000" pitchFamily="2" charset="-78"/>
              </a:rPr>
              <a:t>,</a:t>
            </a:r>
            <a:r>
              <a:rPr lang="fa-IR" altLang="en-US" dirty="0" smtClean="0">
                <a:cs typeface="B Nazanin" panose="00000400000000000000" pitchFamily="2" charset="-78"/>
              </a:rPr>
              <a:t>200</a:t>
            </a:r>
            <a:r>
              <a:rPr lang="en-US" altLang="en-US" dirty="0" smtClean="0">
                <a:cs typeface="B Nazanin" panose="00000400000000000000" pitchFamily="2" charset="-78"/>
              </a:rPr>
              <a:t>,</a:t>
            </a:r>
            <a:r>
              <a:rPr lang="fa-IR" altLang="en-US" dirty="0" smtClean="0">
                <a:cs typeface="B Nazanin" panose="00000400000000000000" pitchFamily="2" charset="-78"/>
              </a:rPr>
              <a:t>4</a:t>
            </a:r>
          </a:p>
          <a:p>
            <a:pPr algn="r" rtl="1">
              <a:defRPr/>
            </a:pPr>
            <a:endParaRPr lang="fa-IR" altLang="en-US" dirty="0" smtClean="0">
              <a:cs typeface="B Nazanin" panose="00000400000000000000" pitchFamily="2" charset="-78"/>
            </a:endParaRPr>
          </a:p>
          <a:p>
            <a:pPr algn="r" rtl="1">
              <a:defRPr/>
            </a:pPr>
            <a:r>
              <a:rPr lang="fa-IR" altLang="en-US" dirty="0" smtClean="0">
                <a:cs typeface="B Nazanin" panose="00000400000000000000" pitchFamily="2" charset="-78"/>
              </a:rPr>
              <a:t>منطقه خاورمیانه</a:t>
            </a:r>
            <a:r>
              <a:rPr lang="en-US" altLang="en-US" dirty="0" smtClean="0">
                <a:cs typeface="B Nazanin" panose="00000400000000000000" pitchFamily="2" charset="-78"/>
              </a:rPr>
              <a:t>   </a:t>
            </a:r>
            <a:r>
              <a:rPr lang="fa-IR" altLang="en-US" dirty="0" smtClean="0">
                <a:cs typeface="B Nazanin" panose="00000400000000000000" pitchFamily="2" charset="-78"/>
              </a:rPr>
              <a:t>           900</a:t>
            </a:r>
            <a:r>
              <a:rPr lang="en-US" altLang="en-US" dirty="0" smtClean="0">
                <a:cs typeface="B Nazanin" panose="00000400000000000000" pitchFamily="2" charset="-78"/>
              </a:rPr>
              <a:t>,</a:t>
            </a:r>
            <a:r>
              <a:rPr lang="fa-IR" altLang="en-US" dirty="0" smtClean="0">
                <a:cs typeface="B Nazanin" panose="00000400000000000000" pitchFamily="2" charset="-78"/>
              </a:rPr>
              <a:t>418</a:t>
            </a:r>
          </a:p>
          <a:p>
            <a:pPr marL="0" indent="0" algn="r" rtl="1">
              <a:buFontTx/>
              <a:buNone/>
              <a:defRPr/>
            </a:pPr>
            <a:endParaRPr lang="fa-IR" altLang="en-US" dirty="0">
              <a:cs typeface="B Nazanin" panose="00000400000000000000" pitchFamily="2" charset="-78"/>
            </a:endParaRPr>
          </a:p>
          <a:p>
            <a:pPr algn="r" rtl="1">
              <a:buFont typeface="Arial" panose="020B0604020202020204" pitchFamily="34" charset="0"/>
              <a:buChar char="•"/>
              <a:defRPr/>
            </a:pPr>
            <a:r>
              <a:rPr lang="fa-IR" altLang="en-US" dirty="0" smtClean="0">
                <a:cs typeface="B Nazanin" panose="00000400000000000000" pitchFamily="2" charset="-78"/>
              </a:rPr>
              <a:t>ایران                35000-32000</a:t>
            </a:r>
            <a:endParaRPr lang="en-US" altLang="en-US" dirty="0" smtClean="0">
              <a:cs typeface="B Nazanin" panose="00000400000000000000" pitchFamily="2" charset="-78"/>
            </a:endParaRPr>
          </a:p>
        </p:txBody>
      </p:sp>
      <p:sp>
        <p:nvSpPr>
          <p:cNvPr id="6" name="Striped Right Arrow 5"/>
          <p:cNvSpPr/>
          <p:nvPr/>
        </p:nvSpPr>
        <p:spPr>
          <a:xfrm rot="10800000">
            <a:off x="6248400" y="990599"/>
            <a:ext cx="989010" cy="726281"/>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Striped Right Arrow 6"/>
          <p:cNvSpPr/>
          <p:nvPr/>
        </p:nvSpPr>
        <p:spPr>
          <a:xfrm rot="10800000">
            <a:off x="4876799" y="2133599"/>
            <a:ext cx="1142999" cy="710407"/>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Striped Right Arrow 7"/>
          <p:cNvSpPr/>
          <p:nvPr/>
        </p:nvSpPr>
        <p:spPr>
          <a:xfrm rot="10800000">
            <a:off x="6019798" y="3200400"/>
            <a:ext cx="1447800" cy="685800"/>
          </a:xfrm>
          <a:prstGeom prst="stripedRightArrow">
            <a:avLst>
              <a:gd name="adj1" fmla="val 50000"/>
              <a:gd name="adj2" fmla="val 47413"/>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Rectangle 1"/>
          <p:cNvSpPr/>
          <p:nvPr/>
        </p:nvSpPr>
        <p:spPr>
          <a:xfrm rot="10800000" flipV="1">
            <a:off x="685800" y="4380703"/>
            <a:ext cx="5257800" cy="461665"/>
          </a:xfrm>
          <a:prstGeom prst="rect">
            <a:avLst/>
          </a:prstGeom>
        </p:spPr>
        <p:txBody>
          <a:bodyPr wrap="square">
            <a:spAutoFit/>
          </a:bodyPr>
          <a:lstStyle/>
          <a:p>
            <a:r>
              <a:rPr lang="fa-IR" sz="2400" b="1" dirty="0">
                <a:solidFill>
                  <a:srgbClr val="FF0000"/>
                </a:solidFill>
                <a:latin typeface="IranNastaliq" pitchFamily="2" charset="0"/>
              </a:rPr>
              <a:t>شعار روز جهانی و هفته ملی دیابت </a:t>
            </a:r>
            <a:r>
              <a:rPr lang="fa-IR" sz="2400" b="1" dirty="0" smtClean="0">
                <a:solidFill>
                  <a:srgbClr val="FF0000"/>
                </a:solidFill>
                <a:latin typeface="IranNastaliq" pitchFamily="2" charset="0"/>
              </a:rPr>
              <a:t>202</a:t>
            </a:r>
            <a:r>
              <a:rPr lang="fa-IR" sz="2400" b="1" dirty="0">
                <a:solidFill>
                  <a:srgbClr val="FF0000"/>
                </a:solidFill>
                <a:latin typeface="IranNastaliq" pitchFamily="2" charset="0"/>
              </a:rPr>
              <a:t>1</a:t>
            </a:r>
            <a:endParaRPr lang="en-US" sz="2400" dirty="0">
              <a:solidFill>
                <a:srgbClr val="FF0000"/>
              </a:solidFill>
            </a:endParaRPr>
          </a:p>
        </p:txBody>
      </p:sp>
      <p:sp>
        <p:nvSpPr>
          <p:cNvPr id="3" name="Rectangle 2"/>
          <p:cNvSpPr/>
          <p:nvPr/>
        </p:nvSpPr>
        <p:spPr>
          <a:xfrm>
            <a:off x="762000" y="5029200"/>
            <a:ext cx="4800600" cy="1988237"/>
          </a:xfrm>
          <a:prstGeom prst="rect">
            <a:avLst/>
          </a:prstGeom>
        </p:spPr>
        <p:txBody>
          <a:bodyPr wrap="square">
            <a:spAutoFit/>
          </a:bodyPr>
          <a:lstStyle/>
          <a:p>
            <a:pPr lvl="0" algn="ctr" rtl="1">
              <a:spcBef>
                <a:spcPct val="20000"/>
              </a:spcBef>
            </a:pPr>
            <a:r>
              <a:rPr lang="fa-IR" altLang="en-US" sz="2800" dirty="0" smtClean="0">
                <a:cs typeface="B Nazanin" pitchFamily="2" charset="-78"/>
              </a:rPr>
              <a:t>مراقبت دیابت امروز بیشتر از همیشه</a:t>
            </a:r>
          </a:p>
          <a:p>
            <a:pPr lvl="0" algn="ctr" rtl="1">
              <a:spcBef>
                <a:spcPct val="20000"/>
              </a:spcBef>
            </a:pPr>
            <a:endParaRPr lang="fa-IR" altLang="en-US" sz="2800" dirty="0">
              <a:cs typeface="B Nazanin" pitchFamily="2" charset="-78"/>
            </a:endParaRPr>
          </a:p>
          <a:p>
            <a:pPr lvl="0" algn="ctr" rtl="1">
              <a:spcBef>
                <a:spcPct val="20000"/>
              </a:spcBef>
            </a:pPr>
            <a:endParaRPr lang="en-US" altLang="en-US" sz="2800" dirty="0">
              <a:cs typeface="B Nazanin" pitchFamily="2" charset="-78"/>
            </a:endParaRPr>
          </a:p>
        </p:txBody>
      </p:sp>
    </p:spTree>
    <p:extLst>
      <p:ext uri="{BB962C8B-B14F-4D97-AF65-F5344CB8AC3E}">
        <p14:creationId xmlns:p14="http://schemas.microsoft.com/office/powerpoint/2010/main" val="4065725715"/>
      </p:ext>
    </p:extLst>
  </p:cSld>
  <p:clrMapOvr>
    <a:masterClrMapping/>
  </p:clrMapOvr>
  <p:transition spd="slow">
    <p:randomBar dir="ver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827088" y="188913"/>
            <a:ext cx="7127875" cy="836612"/>
          </a:xfrm>
        </p:spPr>
        <p:txBody>
          <a:bodyPr rtlCol="1">
            <a:normAutofit fontScale="90000"/>
          </a:bodyPr>
          <a:lstStyle/>
          <a:p>
            <a:pPr eaLnBrk="1" fontAlgn="auto" hangingPunct="1">
              <a:spcAft>
                <a:spcPts val="0"/>
              </a:spcAft>
              <a:defRPr/>
            </a:pPr>
            <a:r>
              <a:rPr lang="fa-IR" sz="4000" i="1" smtClean="0">
                <a:solidFill>
                  <a:srgbClr val="FF0000"/>
                </a:solidFill>
                <a:latin typeface="Arial Unicode MS" pitchFamily="34" charset="-128"/>
                <a:ea typeface="Zar"/>
                <a:cs typeface="Zar"/>
              </a:rPr>
              <a:t/>
            </a:r>
            <a:br>
              <a:rPr lang="fa-IR" sz="4000" i="1" smtClean="0">
                <a:solidFill>
                  <a:srgbClr val="FF0000"/>
                </a:solidFill>
                <a:latin typeface="Arial Unicode MS" pitchFamily="34" charset="-128"/>
                <a:ea typeface="Zar"/>
                <a:cs typeface="Zar"/>
              </a:rPr>
            </a:br>
            <a:endParaRPr lang="en-US" sz="4000" i="1" smtClean="0">
              <a:solidFill>
                <a:srgbClr val="FF0000"/>
              </a:solidFill>
              <a:latin typeface="Arial Unicode MS" pitchFamily="34" charset="-128"/>
              <a:ea typeface="Zar"/>
              <a:cs typeface="Zar"/>
            </a:endParaRPr>
          </a:p>
        </p:txBody>
      </p:sp>
      <p:sp>
        <p:nvSpPr>
          <p:cNvPr id="2051" name="Rectangle 3"/>
          <p:cNvSpPr>
            <a:spLocks noGrp="1" noChangeArrowheads="1"/>
          </p:cNvSpPr>
          <p:nvPr>
            <p:ph type="subTitle" idx="1"/>
          </p:nvPr>
        </p:nvSpPr>
        <p:spPr>
          <a:xfrm>
            <a:off x="0" y="0"/>
            <a:ext cx="9144000" cy="6858000"/>
          </a:xfrm>
        </p:spPr>
        <p:txBody>
          <a:bodyPr rtlCol="1">
            <a:normAutofit/>
          </a:bodyPr>
          <a:lstStyle/>
          <a:p>
            <a:pPr eaLnBrk="1" fontAlgn="auto" hangingPunct="1">
              <a:lnSpc>
                <a:spcPct val="90000"/>
              </a:lnSpc>
              <a:spcAft>
                <a:spcPts val="0"/>
              </a:spcAft>
              <a:defRPr/>
            </a:pPr>
            <a:r>
              <a:rPr lang="fa-IR" sz="4000" i="1" dirty="0" smtClean="0">
                <a:solidFill>
                  <a:srgbClr val="FF0000"/>
                </a:solidFill>
                <a:latin typeface="Arial Unicode MS" pitchFamily="34" charset="-128"/>
                <a:ea typeface="Zar"/>
                <a:cs typeface="Zar"/>
              </a:rPr>
              <a:t>ديابت چيست؟</a:t>
            </a:r>
            <a:endParaRPr lang="fa-IR" sz="4000" dirty="0" smtClean="0">
              <a:ea typeface="Zar"/>
              <a:cs typeface="Zar"/>
            </a:endParaRPr>
          </a:p>
          <a:p>
            <a:pPr algn="r">
              <a:lnSpc>
                <a:spcPct val="90000"/>
              </a:lnSpc>
              <a:defRPr/>
            </a:pPr>
            <a:r>
              <a:rPr lang="fa-IR" sz="2800" dirty="0" smtClean="0">
                <a:ea typeface="Zar"/>
                <a:cs typeface="Zar"/>
              </a:rPr>
              <a:t>- </a:t>
            </a:r>
            <a:r>
              <a:rPr lang="fa-IR" sz="2000" dirty="0" smtClean="0">
                <a:ea typeface="Zar"/>
                <a:cs typeface="Zar"/>
              </a:rPr>
              <a:t>ديابت از جمله بيماري كه با افزايش مزمن قند خون مشخص مي شود </a:t>
            </a:r>
            <a:r>
              <a:rPr lang="fa-IR" sz="2000" dirty="0"/>
              <a:t>قند به جای ورود به سلولها داخل خون باقی می ماند، در نتیجه بدن دچار کمبود انرژی می </a:t>
            </a:r>
            <a:r>
              <a:rPr lang="fa-IR" sz="2000" dirty="0" smtClean="0"/>
              <a:t>شود.</a:t>
            </a:r>
            <a:r>
              <a:rPr lang="fa-IR" sz="2000" dirty="0" smtClean="0">
                <a:ea typeface="Zar"/>
                <a:cs typeface="Zar"/>
              </a:rPr>
              <a:t>و</a:t>
            </a:r>
            <a:r>
              <a:rPr lang="fa-IR" sz="2800" dirty="0" smtClean="0">
                <a:solidFill>
                  <a:srgbClr val="FF0000"/>
                </a:solidFill>
                <a:ea typeface="Zar"/>
                <a:cs typeface="Zar"/>
              </a:rPr>
              <a:t>ناشي از اختلال ترشح وياعمل انسولين </a:t>
            </a:r>
            <a:r>
              <a:rPr lang="fa-IR" sz="2000" dirty="0" smtClean="0">
                <a:ea typeface="Zar"/>
                <a:cs typeface="Zar"/>
              </a:rPr>
              <a:t>ويا هردوي آنهاست. </a:t>
            </a:r>
            <a:endParaRPr lang="fa-IR" sz="2800" b="1" dirty="0" smtClean="0"/>
          </a:p>
          <a:p>
            <a:pPr eaLnBrk="1" fontAlgn="auto" hangingPunct="1">
              <a:lnSpc>
                <a:spcPct val="90000"/>
              </a:lnSpc>
              <a:spcAft>
                <a:spcPts val="0"/>
              </a:spcAft>
              <a:defRPr/>
            </a:pPr>
            <a:endParaRPr lang="fa-IR" sz="2800" b="1" dirty="0" smtClean="0"/>
          </a:p>
          <a:p>
            <a:pPr eaLnBrk="1" fontAlgn="auto" hangingPunct="1">
              <a:lnSpc>
                <a:spcPct val="90000"/>
              </a:lnSpc>
              <a:spcAft>
                <a:spcPts val="0"/>
              </a:spcAft>
              <a:defRPr/>
            </a:pPr>
            <a:endParaRPr lang="fa-IR" sz="2800" b="1" dirty="0" smtClean="0"/>
          </a:p>
          <a:p>
            <a:pPr eaLnBrk="1" fontAlgn="auto" hangingPunct="1">
              <a:lnSpc>
                <a:spcPct val="90000"/>
              </a:lnSpc>
              <a:spcAft>
                <a:spcPts val="0"/>
              </a:spcAft>
              <a:defRPr/>
            </a:pPr>
            <a:endParaRPr lang="fa-IR" sz="2800" b="1" dirty="0" smtClean="0"/>
          </a:p>
          <a:p>
            <a:pPr eaLnBrk="1" fontAlgn="auto" hangingPunct="1">
              <a:lnSpc>
                <a:spcPct val="90000"/>
              </a:lnSpc>
              <a:spcAft>
                <a:spcPts val="0"/>
              </a:spcAft>
              <a:defRPr/>
            </a:pPr>
            <a:endParaRPr lang="fa-IR" sz="2800" b="1" dirty="0" smtClean="0"/>
          </a:p>
          <a:p>
            <a:pPr algn="r" eaLnBrk="1" fontAlgn="auto" hangingPunct="1">
              <a:lnSpc>
                <a:spcPct val="90000"/>
              </a:lnSpc>
              <a:spcAft>
                <a:spcPts val="0"/>
              </a:spcAft>
              <a:defRPr/>
            </a:pPr>
            <a:endParaRPr lang="en-US" sz="2800" b="1" dirty="0">
              <a:solidFill>
                <a:srgbClr val="FF0000"/>
              </a:solidFill>
            </a:endParaRPr>
          </a:p>
          <a:p>
            <a:pPr algn="r" eaLnBrk="1" fontAlgn="auto" hangingPunct="1">
              <a:lnSpc>
                <a:spcPct val="90000"/>
              </a:lnSpc>
              <a:spcAft>
                <a:spcPts val="0"/>
              </a:spcAft>
              <a:defRPr/>
            </a:pPr>
            <a:endParaRPr lang="en-US" sz="2800" b="1" dirty="0">
              <a:solidFill>
                <a:srgbClr val="FF0000"/>
              </a:solidFill>
            </a:endParaRPr>
          </a:p>
          <a:p>
            <a:pPr algn="r" eaLnBrk="1" fontAlgn="auto" hangingPunct="1">
              <a:lnSpc>
                <a:spcPct val="90000"/>
              </a:lnSpc>
              <a:spcAft>
                <a:spcPts val="0"/>
              </a:spcAft>
              <a:defRPr/>
            </a:pPr>
            <a:r>
              <a:rPr lang="fa-IR" sz="2800" b="1" dirty="0" smtClean="0">
                <a:solidFill>
                  <a:srgbClr val="FF0000"/>
                </a:solidFill>
              </a:rPr>
              <a:t>علائم دیابت</a:t>
            </a:r>
            <a:r>
              <a:rPr lang="fa-IR" sz="2800" b="1" dirty="0" smtClean="0"/>
              <a:t>: </a:t>
            </a:r>
            <a:r>
              <a:rPr lang="fa-IR" sz="2800" dirty="0" smtClean="0">
                <a:solidFill>
                  <a:srgbClr val="FF0000"/>
                </a:solidFill>
              </a:rPr>
              <a:t>پرنوشی- پرادراری- پرخوری- </a:t>
            </a:r>
            <a:r>
              <a:rPr lang="fa-IR" sz="2800" dirty="0" smtClean="0"/>
              <a:t>کاهش وزن شدید(بخصوص در نوع اول )- تاخیر در بهبودی زخمها – تاری دید..</a:t>
            </a:r>
            <a:endParaRPr lang="en-GB" sz="2800" dirty="0" smtClean="0"/>
          </a:p>
          <a:p>
            <a:pPr algn="r" eaLnBrk="1" fontAlgn="auto" hangingPunct="1">
              <a:lnSpc>
                <a:spcPct val="90000"/>
              </a:lnSpc>
              <a:spcAft>
                <a:spcPts val="0"/>
              </a:spcAft>
              <a:defRPr/>
            </a:pPr>
            <a:endParaRPr lang="en-US" sz="2800" dirty="0" smtClean="0">
              <a:ea typeface="Zar"/>
              <a:cs typeface="Zar"/>
            </a:endParaRPr>
          </a:p>
        </p:txBody>
      </p:sp>
      <p:pic>
        <p:nvPicPr>
          <p:cNvPr id="19461" name="Picture 4" descr="diabetes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981200"/>
            <a:ext cx="2133600" cy="2216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descr="7.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2171700"/>
            <a:ext cx="2133600" cy="2026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6875831"/>
      </p:ext>
    </p:extLst>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xit" presetSubtype="0" fill="hold" grpId="0" nodeType="clickEffect">
                                  <p:stCondLst>
                                    <p:cond delay="0"/>
                                  </p:stCondLst>
                                  <p:childTnLst>
                                    <p:animEffect transition="out" filter="fade">
                                      <p:cBhvr>
                                        <p:cTn id="6" dur="800" accel="100000">
                                          <p:stCondLst>
                                            <p:cond delay="200"/>
                                          </p:stCondLst>
                                        </p:cTn>
                                        <p:tgtEl>
                                          <p:spTgt spid="2050"/>
                                        </p:tgtEl>
                                      </p:cBhvr>
                                    </p:animEffect>
                                    <p:anim calcmode="lin" valueType="num">
                                      <p:cBhvr>
                                        <p:cTn id="7" dur="800" accel="100000">
                                          <p:stCondLst>
                                            <p:cond delay="200"/>
                                          </p:stCondLst>
                                        </p:cTn>
                                        <p:tgtEl>
                                          <p:spTgt spid="2050"/>
                                        </p:tgtEl>
                                        <p:attrNameLst>
                                          <p:attrName>style.rotation</p:attrName>
                                        </p:attrNameLst>
                                      </p:cBhvr>
                                      <p:tavLst>
                                        <p:tav tm="0">
                                          <p:val>
                                            <p:fltVal val="0"/>
                                          </p:val>
                                        </p:tav>
                                        <p:tav tm="100000">
                                          <p:val>
                                            <p:fltVal val="-90"/>
                                          </p:val>
                                        </p:tav>
                                      </p:tavLst>
                                    </p:anim>
                                    <p:anim calcmode="lin" valueType="num">
                                      <p:cBhvr>
                                        <p:cTn id="8" dur="200" decel="100000"/>
                                        <p:tgtEl>
                                          <p:spTgt spid="2050"/>
                                        </p:tgtEl>
                                        <p:attrNameLst>
                                          <p:attrName>ppt_x</p:attrName>
                                        </p:attrNameLst>
                                      </p:cBhvr>
                                      <p:tavLst>
                                        <p:tav tm="0">
                                          <p:val>
                                            <p:strVal val="ppt_x"/>
                                          </p:val>
                                        </p:tav>
                                        <p:tav tm="100000">
                                          <p:val>
                                            <p:strVal val="ppt_x-0.05"/>
                                          </p:val>
                                        </p:tav>
                                      </p:tavLst>
                                    </p:anim>
                                    <p:anim calcmode="lin" valueType="num">
                                      <p:cBhvr>
                                        <p:cTn id="9" dur="200" decel="100000"/>
                                        <p:tgtEl>
                                          <p:spTgt spid="2050"/>
                                        </p:tgtEl>
                                        <p:attrNameLst>
                                          <p:attrName>ppt_y</p:attrName>
                                        </p:attrNameLst>
                                      </p:cBhvr>
                                      <p:tavLst>
                                        <p:tav tm="0">
                                          <p:val>
                                            <p:strVal val="ppt_y"/>
                                          </p:val>
                                        </p:tav>
                                        <p:tav tm="100000">
                                          <p:val>
                                            <p:strVal val="ppt_y+0.1"/>
                                          </p:val>
                                        </p:tav>
                                      </p:tavLst>
                                    </p:anim>
                                    <p:anim calcmode="lin" valueType="num">
                                      <p:cBhvr>
                                        <p:cTn id="10" dur="800" accel="100000">
                                          <p:stCondLst>
                                            <p:cond delay="200"/>
                                          </p:stCondLst>
                                        </p:cTn>
                                        <p:tgtEl>
                                          <p:spTgt spid="2050"/>
                                        </p:tgtEl>
                                        <p:attrNameLst>
                                          <p:attrName>ppt_x</p:attrName>
                                        </p:attrNameLst>
                                      </p:cBhvr>
                                      <p:tavLst>
                                        <p:tav tm="0">
                                          <p:val>
                                            <p:strVal val="ppt_x"/>
                                          </p:val>
                                        </p:tav>
                                        <p:tav tm="100000">
                                          <p:val>
                                            <p:strVal val="ppt_x+0.4+0.05"/>
                                          </p:val>
                                        </p:tav>
                                      </p:tavLst>
                                    </p:anim>
                                    <p:anim calcmode="lin" valueType="num">
                                      <p:cBhvr>
                                        <p:cTn id="11" dur="800" accel="100000">
                                          <p:stCondLst>
                                            <p:cond delay="200"/>
                                          </p:stCondLst>
                                        </p:cTn>
                                        <p:tgtEl>
                                          <p:spTgt spid="2050"/>
                                        </p:tgtEl>
                                        <p:attrNameLst>
                                          <p:attrName>ppt_y</p:attrName>
                                        </p:attrNameLst>
                                      </p:cBhvr>
                                      <p:tavLst>
                                        <p:tav tm="0">
                                          <p:val>
                                            <p:strVal val="ppt_y"/>
                                          </p:val>
                                        </p:tav>
                                        <p:tav tm="100000">
                                          <p:val>
                                            <p:strVal val="ppt_y-0.4-0.1"/>
                                          </p:val>
                                        </p:tav>
                                      </p:tavLst>
                                    </p:anim>
                                    <p:set>
                                      <p:cBhvr>
                                        <p:cTn id="12" dur="1" fill="hold">
                                          <p:stCondLst>
                                            <p:cond delay="999"/>
                                          </p:stCondLst>
                                        </p:cTn>
                                        <p:tgtEl>
                                          <p:spTgt spid="2050"/>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xit" presetSubtype="0" fill="hold" nodeType="clickEffect">
                                  <p:stCondLst>
                                    <p:cond delay="0"/>
                                  </p:stCondLst>
                                  <p:childTnLst>
                                    <p:animEffect transition="out" filter="fade">
                                      <p:cBhvr>
                                        <p:cTn id="16" dur="800" accel="100000">
                                          <p:stCondLst>
                                            <p:cond delay="200"/>
                                          </p:stCondLst>
                                        </p:cTn>
                                        <p:tgtEl>
                                          <p:spTgt spid="2051">
                                            <p:txEl>
                                              <p:pRg st="1" end="1"/>
                                            </p:txEl>
                                          </p:spTgt>
                                        </p:tgtEl>
                                      </p:cBhvr>
                                    </p:animEffect>
                                    <p:anim calcmode="lin" valueType="num">
                                      <p:cBhvr>
                                        <p:cTn id="17" dur="800" accel="100000">
                                          <p:stCondLst>
                                            <p:cond delay="200"/>
                                          </p:stCondLst>
                                        </p:cTn>
                                        <p:tgtEl>
                                          <p:spTgt spid="2051">
                                            <p:txEl>
                                              <p:pRg st="1" end="1"/>
                                            </p:txEl>
                                          </p:spTgt>
                                        </p:tgtEl>
                                        <p:attrNameLst>
                                          <p:attrName>style.rotation</p:attrName>
                                        </p:attrNameLst>
                                      </p:cBhvr>
                                      <p:tavLst>
                                        <p:tav tm="0">
                                          <p:val>
                                            <p:fltVal val="0"/>
                                          </p:val>
                                        </p:tav>
                                        <p:tav tm="100000">
                                          <p:val>
                                            <p:fltVal val="-90"/>
                                          </p:val>
                                        </p:tav>
                                      </p:tavLst>
                                    </p:anim>
                                    <p:anim calcmode="lin" valueType="num">
                                      <p:cBhvr>
                                        <p:cTn id="18" dur="200" decel="100000"/>
                                        <p:tgtEl>
                                          <p:spTgt spid="2051">
                                            <p:txEl>
                                              <p:pRg st="1" end="1"/>
                                            </p:txEl>
                                          </p:spTgt>
                                        </p:tgtEl>
                                        <p:attrNameLst>
                                          <p:attrName>ppt_x</p:attrName>
                                        </p:attrNameLst>
                                      </p:cBhvr>
                                      <p:tavLst>
                                        <p:tav tm="0">
                                          <p:val>
                                            <p:strVal val="ppt_x"/>
                                          </p:val>
                                        </p:tav>
                                        <p:tav tm="100000">
                                          <p:val>
                                            <p:strVal val="ppt_x-0.05"/>
                                          </p:val>
                                        </p:tav>
                                      </p:tavLst>
                                    </p:anim>
                                    <p:anim calcmode="lin" valueType="num">
                                      <p:cBhvr>
                                        <p:cTn id="19" dur="200" decel="100000"/>
                                        <p:tgtEl>
                                          <p:spTgt spid="2051">
                                            <p:txEl>
                                              <p:pRg st="1" end="1"/>
                                            </p:txEl>
                                          </p:spTgt>
                                        </p:tgtEl>
                                        <p:attrNameLst>
                                          <p:attrName>ppt_y</p:attrName>
                                        </p:attrNameLst>
                                      </p:cBhvr>
                                      <p:tavLst>
                                        <p:tav tm="0">
                                          <p:val>
                                            <p:strVal val="ppt_y"/>
                                          </p:val>
                                        </p:tav>
                                        <p:tav tm="100000">
                                          <p:val>
                                            <p:strVal val="ppt_y+0.1"/>
                                          </p:val>
                                        </p:tav>
                                      </p:tavLst>
                                    </p:anim>
                                    <p:anim calcmode="lin" valueType="num">
                                      <p:cBhvr>
                                        <p:cTn id="20" dur="800" accel="100000">
                                          <p:stCondLst>
                                            <p:cond delay="200"/>
                                          </p:stCondLst>
                                        </p:cTn>
                                        <p:tgtEl>
                                          <p:spTgt spid="2051">
                                            <p:txEl>
                                              <p:pRg st="1" end="1"/>
                                            </p:txEl>
                                          </p:spTgt>
                                        </p:tgtEl>
                                        <p:attrNameLst>
                                          <p:attrName>ppt_x</p:attrName>
                                        </p:attrNameLst>
                                      </p:cBhvr>
                                      <p:tavLst>
                                        <p:tav tm="0">
                                          <p:val>
                                            <p:strVal val="ppt_x"/>
                                          </p:val>
                                        </p:tav>
                                        <p:tav tm="100000">
                                          <p:val>
                                            <p:strVal val="ppt_x+0.4+0.05"/>
                                          </p:val>
                                        </p:tav>
                                      </p:tavLst>
                                    </p:anim>
                                    <p:anim calcmode="lin" valueType="num">
                                      <p:cBhvr>
                                        <p:cTn id="21" dur="800" accel="100000">
                                          <p:stCondLst>
                                            <p:cond delay="200"/>
                                          </p:stCondLst>
                                        </p:cTn>
                                        <p:tgtEl>
                                          <p:spTgt spid="2051">
                                            <p:txEl>
                                              <p:pRg st="1" end="1"/>
                                            </p:txEl>
                                          </p:spTgt>
                                        </p:tgtEl>
                                        <p:attrNameLst>
                                          <p:attrName>ppt_y</p:attrName>
                                        </p:attrNameLst>
                                      </p:cBhvr>
                                      <p:tavLst>
                                        <p:tav tm="0">
                                          <p:val>
                                            <p:strVal val="ppt_y"/>
                                          </p:val>
                                        </p:tav>
                                        <p:tav tm="100000">
                                          <p:val>
                                            <p:strVal val="ppt_y-0.4-0.1"/>
                                          </p:val>
                                        </p:tav>
                                      </p:tavLst>
                                    </p:anim>
                                    <p:set>
                                      <p:cBhvr>
                                        <p:cTn id="22" dur="1" fill="hold">
                                          <p:stCondLst>
                                            <p:cond delay="999"/>
                                          </p:stCondLst>
                                        </p:cTn>
                                        <p:tgtEl>
                                          <p:spTgt spid="2051">
                                            <p:txEl>
                                              <p:pRg st="1" end="1"/>
                                            </p:txEl>
                                          </p:spTgt>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30" presetClass="exit" presetSubtype="0" fill="hold" nodeType="clickEffect">
                                  <p:stCondLst>
                                    <p:cond delay="0"/>
                                  </p:stCondLst>
                                  <p:childTnLst>
                                    <p:animEffect transition="out" filter="fade">
                                      <p:cBhvr>
                                        <p:cTn id="26" dur="800" accel="100000">
                                          <p:stCondLst>
                                            <p:cond delay="200"/>
                                          </p:stCondLst>
                                        </p:cTn>
                                        <p:tgtEl>
                                          <p:spTgt spid="2051">
                                            <p:txEl>
                                              <p:pRg st="8" end="8"/>
                                            </p:txEl>
                                          </p:spTgt>
                                        </p:tgtEl>
                                      </p:cBhvr>
                                    </p:animEffect>
                                    <p:anim calcmode="lin" valueType="num">
                                      <p:cBhvr>
                                        <p:cTn id="27" dur="800" accel="100000">
                                          <p:stCondLst>
                                            <p:cond delay="200"/>
                                          </p:stCondLst>
                                        </p:cTn>
                                        <p:tgtEl>
                                          <p:spTgt spid="2051">
                                            <p:txEl>
                                              <p:pRg st="8" end="8"/>
                                            </p:txEl>
                                          </p:spTgt>
                                        </p:tgtEl>
                                        <p:attrNameLst>
                                          <p:attrName>style.rotation</p:attrName>
                                        </p:attrNameLst>
                                      </p:cBhvr>
                                      <p:tavLst>
                                        <p:tav tm="0">
                                          <p:val>
                                            <p:fltVal val="0"/>
                                          </p:val>
                                        </p:tav>
                                        <p:tav tm="100000">
                                          <p:val>
                                            <p:fltVal val="-90"/>
                                          </p:val>
                                        </p:tav>
                                      </p:tavLst>
                                    </p:anim>
                                    <p:anim calcmode="lin" valueType="num">
                                      <p:cBhvr>
                                        <p:cTn id="28" dur="200" decel="100000"/>
                                        <p:tgtEl>
                                          <p:spTgt spid="2051">
                                            <p:txEl>
                                              <p:pRg st="8" end="8"/>
                                            </p:txEl>
                                          </p:spTgt>
                                        </p:tgtEl>
                                        <p:attrNameLst>
                                          <p:attrName>ppt_x</p:attrName>
                                        </p:attrNameLst>
                                      </p:cBhvr>
                                      <p:tavLst>
                                        <p:tav tm="0">
                                          <p:val>
                                            <p:strVal val="ppt_x"/>
                                          </p:val>
                                        </p:tav>
                                        <p:tav tm="100000">
                                          <p:val>
                                            <p:strVal val="ppt_x-0.05"/>
                                          </p:val>
                                        </p:tav>
                                      </p:tavLst>
                                    </p:anim>
                                    <p:anim calcmode="lin" valueType="num">
                                      <p:cBhvr>
                                        <p:cTn id="29" dur="200" decel="100000"/>
                                        <p:tgtEl>
                                          <p:spTgt spid="2051">
                                            <p:txEl>
                                              <p:pRg st="8" end="8"/>
                                            </p:txEl>
                                          </p:spTgt>
                                        </p:tgtEl>
                                        <p:attrNameLst>
                                          <p:attrName>ppt_y</p:attrName>
                                        </p:attrNameLst>
                                      </p:cBhvr>
                                      <p:tavLst>
                                        <p:tav tm="0">
                                          <p:val>
                                            <p:strVal val="ppt_y"/>
                                          </p:val>
                                        </p:tav>
                                        <p:tav tm="100000">
                                          <p:val>
                                            <p:strVal val="ppt_y+0.1"/>
                                          </p:val>
                                        </p:tav>
                                      </p:tavLst>
                                    </p:anim>
                                    <p:anim calcmode="lin" valueType="num">
                                      <p:cBhvr>
                                        <p:cTn id="30" dur="800" accel="100000">
                                          <p:stCondLst>
                                            <p:cond delay="200"/>
                                          </p:stCondLst>
                                        </p:cTn>
                                        <p:tgtEl>
                                          <p:spTgt spid="2051">
                                            <p:txEl>
                                              <p:pRg st="8" end="8"/>
                                            </p:txEl>
                                          </p:spTgt>
                                        </p:tgtEl>
                                        <p:attrNameLst>
                                          <p:attrName>ppt_x</p:attrName>
                                        </p:attrNameLst>
                                      </p:cBhvr>
                                      <p:tavLst>
                                        <p:tav tm="0">
                                          <p:val>
                                            <p:strVal val="ppt_x"/>
                                          </p:val>
                                        </p:tav>
                                        <p:tav tm="100000">
                                          <p:val>
                                            <p:strVal val="ppt_x+0.4+0.05"/>
                                          </p:val>
                                        </p:tav>
                                      </p:tavLst>
                                    </p:anim>
                                    <p:anim calcmode="lin" valueType="num">
                                      <p:cBhvr>
                                        <p:cTn id="31" dur="800" accel="100000">
                                          <p:stCondLst>
                                            <p:cond delay="200"/>
                                          </p:stCondLst>
                                        </p:cTn>
                                        <p:tgtEl>
                                          <p:spTgt spid="2051">
                                            <p:txEl>
                                              <p:pRg st="8" end="8"/>
                                            </p:txEl>
                                          </p:spTgt>
                                        </p:tgtEl>
                                        <p:attrNameLst>
                                          <p:attrName>ppt_y</p:attrName>
                                        </p:attrNameLst>
                                      </p:cBhvr>
                                      <p:tavLst>
                                        <p:tav tm="0">
                                          <p:val>
                                            <p:strVal val="ppt_y"/>
                                          </p:val>
                                        </p:tav>
                                        <p:tav tm="100000">
                                          <p:val>
                                            <p:strVal val="ppt_y-0.4-0.1"/>
                                          </p:val>
                                        </p:tav>
                                      </p:tavLst>
                                    </p:anim>
                                    <p:set>
                                      <p:cBhvr>
                                        <p:cTn id="32" dur="1" fill="hold">
                                          <p:stCondLst>
                                            <p:cond delay="999"/>
                                          </p:stCondLst>
                                        </p:cTn>
                                        <p:tgtEl>
                                          <p:spTgt spid="2051">
                                            <p:txEl>
                                              <p:pRg st="8" end="8"/>
                                            </p:txEl>
                                          </p:spTgt>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30" presetClass="exit" presetSubtype="0" fill="hold" nodeType="clickEffect">
                                  <p:stCondLst>
                                    <p:cond delay="0"/>
                                  </p:stCondLst>
                                  <p:childTnLst>
                                    <p:animEffect transition="out" filter="fade">
                                      <p:cBhvr>
                                        <p:cTn id="36" dur="800" accel="100000">
                                          <p:stCondLst>
                                            <p:cond delay="200"/>
                                          </p:stCondLst>
                                        </p:cTn>
                                        <p:tgtEl>
                                          <p:spTgt spid="2051">
                                            <p:txEl>
                                              <p:pRg st="0" end="0"/>
                                            </p:txEl>
                                          </p:spTgt>
                                        </p:tgtEl>
                                      </p:cBhvr>
                                    </p:animEffect>
                                    <p:anim calcmode="lin" valueType="num">
                                      <p:cBhvr>
                                        <p:cTn id="37" dur="800" accel="100000">
                                          <p:stCondLst>
                                            <p:cond delay="200"/>
                                          </p:stCondLst>
                                        </p:cTn>
                                        <p:tgtEl>
                                          <p:spTgt spid="2051">
                                            <p:txEl>
                                              <p:pRg st="0" end="0"/>
                                            </p:txEl>
                                          </p:spTgt>
                                        </p:tgtEl>
                                        <p:attrNameLst>
                                          <p:attrName>style.rotation</p:attrName>
                                        </p:attrNameLst>
                                      </p:cBhvr>
                                      <p:tavLst>
                                        <p:tav tm="0">
                                          <p:val>
                                            <p:fltVal val="0"/>
                                          </p:val>
                                        </p:tav>
                                        <p:tav tm="100000">
                                          <p:val>
                                            <p:fltVal val="-90"/>
                                          </p:val>
                                        </p:tav>
                                      </p:tavLst>
                                    </p:anim>
                                    <p:anim calcmode="lin" valueType="num">
                                      <p:cBhvr>
                                        <p:cTn id="38" dur="200" decel="100000"/>
                                        <p:tgtEl>
                                          <p:spTgt spid="2051">
                                            <p:txEl>
                                              <p:pRg st="0" end="0"/>
                                            </p:txEl>
                                          </p:spTgt>
                                        </p:tgtEl>
                                        <p:attrNameLst>
                                          <p:attrName>ppt_x</p:attrName>
                                        </p:attrNameLst>
                                      </p:cBhvr>
                                      <p:tavLst>
                                        <p:tav tm="0">
                                          <p:val>
                                            <p:strVal val="ppt_x"/>
                                          </p:val>
                                        </p:tav>
                                        <p:tav tm="100000">
                                          <p:val>
                                            <p:strVal val="ppt_x-0.05"/>
                                          </p:val>
                                        </p:tav>
                                      </p:tavLst>
                                    </p:anim>
                                    <p:anim calcmode="lin" valueType="num">
                                      <p:cBhvr>
                                        <p:cTn id="39" dur="200" decel="100000"/>
                                        <p:tgtEl>
                                          <p:spTgt spid="2051">
                                            <p:txEl>
                                              <p:pRg st="0" end="0"/>
                                            </p:txEl>
                                          </p:spTgt>
                                        </p:tgtEl>
                                        <p:attrNameLst>
                                          <p:attrName>ppt_y</p:attrName>
                                        </p:attrNameLst>
                                      </p:cBhvr>
                                      <p:tavLst>
                                        <p:tav tm="0">
                                          <p:val>
                                            <p:strVal val="ppt_y"/>
                                          </p:val>
                                        </p:tav>
                                        <p:tav tm="100000">
                                          <p:val>
                                            <p:strVal val="ppt_y+0.1"/>
                                          </p:val>
                                        </p:tav>
                                      </p:tavLst>
                                    </p:anim>
                                    <p:anim calcmode="lin" valueType="num">
                                      <p:cBhvr>
                                        <p:cTn id="40" dur="800" accel="100000">
                                          <p:stCondLst>
                                            <p:cond delay="200"/>
                                          </p:stCondLst>
                                        </p:cTn>
                                        <p:tgtEl>
                                          <p:spTgt spid="2051">
                                            <p:txEl>
                                              <p:pRg st="0" end="0"/>
                                            </p:txEl>
                                          </p:spTgt>
                                        </p:tgtEl>
                                        <p:attrNameLst>
                                          <p:attrName>ppt_x</p:attrName>
                                        </p:attrNameLst>
                                      </p:cBhvr>
                                      <p:tavLst>
                                        <p:tav tm="0">
                                          <p:val>
                                            <p:strVal val="ppt_x"/>
                                          </p:val>
                                        </p:tav>
                                        <p:tav tm="100000">
                                          <p:val>
                                            <p:strVal val="ppt_x+0.4+0.05"/>
                                          </p:val>
                                        </p:tav>
                                      </p:tavLst>
                                    </p:anim>
                                    <p:anim calcmode="lin" valueType="num">
                                      <p:cBhvr>
                                        <p:cTn id="41" dur="800" accel="100000">
                                          <p:stCondLst>
                                            <p:cond delay="200"/>
                                          </p:stCondLst>
                                        </p:cTn>
                                        <p:tgtEl>
                                          <p:spTgt spid="2051">
                                            <p:txEl>
                                              <p:pRg st="0" end="0"/>
                                            </p:txEl>
                                          </p:spTgt>
                                        </p:tgtEl>
                                        <p:attrNameLst>
                                          <p:attrName>ppt_y</p:attrName>
                                        </p:attrNameLst>
                                      </p:cBhvr>
                                      <p:tavLst>
                                        <p:tav tm="0">
                                          <p:val>
                                            <p:strVal val="ppt_y"/>
                                          </p:val>
                                        </p:tav>
                                        <p:tav tm="100000">
                                          <p:val>
                                            <p:strVal val="ppt_y-0.4-0.1"/>
                                          </p:val>
                                        </p:tav>
                                      </p:tavLst>
                                    </p:anim>
                                    <p:set>
                                      <p:cBhvr>
                                        <p:cTn id="42" dur="1" fill="hold">
                                          <p:stCondLst>
                                            <p:cond delay="999"/>
                                          </p:stCondLst>
                                        </p:cTn>
                                        <p:tgtEl>
                                          <p:spTgt spid="2051">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611246" y="332657"/>
            <a:ext cx="7540625" cy="648071"/>
          </a:xfrm>
        </p:spPr>
        <p:txBody>
          <a:bodyPr>
            <a:normAutofit fontScale="90000"/>
          </a:bodyPr>
          <a:lstStyle/>
          <a:p>
            <a:pPr algn="r"/>
            <a:r>
              <a:rPr lang="fa-IR" sz="4000" dirty="0" smtClean="0">
                <a:latin typeface="Arial" pitchFamily="34" charset="0"/>
                <a:cs typeface="Arial" pitchFamily="34" charset="0"/>
              </a:rPr>
              <a:t>معیار های تشخیص </a:t>
            </a:r>
            <a:r>
              <a:rPr lang="fa-IR" sz="4000" dirty="0" smtClean="0">
                <a:solidFill>
                  <a:srgbClr val="FF0000"/>
                </a:solidFill>
                <a:latin typeface="Arial" pitchFamily="34" charset="0"/>
                <a:cs typeface="Arial" pitchFamily="34" charset="0"/>
              </a:rPr>
              <a:t>دیابت</a:t>
            </a:r>
            <a:r>
              <a:rPr lang="fa-IR" sz="4000" dirty="0" smtClean="0">
                <a:latin typeface="Arial" pitchFamily="34" charset="0"/>
                <a:cs typeface="Arial" pitchFamily="34" charset="0"/>
              </a:rPr>
              <a:t>:</a:t>
            </a:r>
            <a:endParaRPr lang="en-GB" sz="4000" dirty="0" smtClean="0">
              <a:latin typeface="Arial" pitchFamily="34" charset="0"/>
              <a:cs typeface="Arial" pitchFamily="34" charset="0"/>
            </a:endParaRPr>
          </a:p>
        </p:txBody>
      </p:sp>
      <p:graphicFrame>
        <p:nvGraphicFramePr>
          <p:cNvPr id="5" name="Content Placeholder 4"/>
          <p:cNvGraphicFramePr>
            <a:graphicFrameLocks noGrp="1"/>
          </p:cNvGraphicFramePr>
          <p:nvPr>
            <p:ph idx="1"/>
            <p:extLst/>
          </p:nvPr>
        </p:nvGraphicFramePr>
        <p:xfrm>
          <a:off x="-1" y="1196753"/>
          <a:ext cx="9144000" cy="4675411"/>
        </p:xfrm>
        <a:graphic>
          <a:graphicData uri="http://schemas.openxmlformats.org/drawingml/2006/table">
            <a:tbl>
              <a:tblPr firstRow="1" bandRow="1">
                <a:tableStyleId>{F2DE63D5-997A-4646-A377-4702673A728D}</a:tableStyleId>
              </a:tblPr>
              <a:tblGrid>
                <a:gridCol w="2052327">
                  <a:extLst>
                    <a:ext uri="{9D8B030D-6E8A-4147-A177-3AD203B41FA5}">
                      <a16:colId xmlns="" xmlns:a16="http://schemas.microsoft.com/office/drawing/2014/main" val="20000"/>
                    </a:ext>
                  </a:extLst>
                </a:gridCol>
                <a:gridCol w="1567633">
                  <a:extLst>
                    <a:ext uri="{9D8B030D-6E8A-4147-A177-3AD203B41FA5}">
                      <a16:colId xmlns="" xmlns:a16="http://schemas.microsoft.com/office/drawing/2014/main" val="20001"/>
                    </a:ext>
                  </a:extLst>
                </a:gridCol>
                <a:gridCol w="1866440">
                  <a:extLst>
                    <a:ext uri="{9D8B030D-6E8A-4147-A177-3AD203B41FA5}">
                      <a16:colId xmlns="" xmlns:a16="http://schemas.microsoft.com/office/drawing/2014/main" val="20002"/>
                    </a:ext>
                  </a:extLst>
                </a:gridCol>
                <a:gridCol w="1828800">
                  <a:extLst>
                    <a:ext uri="{9D8B030D-6E8A-4147-A177-3AD203B41FA5}">
                      <a16:colId xmlns="" xmlns:a16="http://schemas.microsoft.com/office/drawing/2014/main" val="20003"/>
                    </a:ext>
                  </a:extLst>
                </a:gridCol>
                <a:gridCol w="1828800">
                  <a:extLst>
                    <a:ext uri="{9D8B030D-6E8A-4147-A177-3AD203B41FA5}">
                      <a16:colId xmlns="" xmlns:a16="http://schemas.microsoft.com/office/drawing/2014/main" val="20004"/>
                    </a:ext>
                  </a:extLst>
                </a:gridCol>
              </a:tblGrid>
              <a:tr h="1466298">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400" u="none" strike="noStrike" cap="none" normalizeH="0" baseline="0" dirty="0" smtClean="0">
                          <a:ln>
                            <a:noFill/>
                          </a:ln>
                          <a:solidFill>
                            <a:schemeClr val="tx1"/>
                          </a:solidFill>
                          <a:effectLst>
                            <a:outerShdw blurRad="38100" dist="38100" dir="2700000" algn="tl">
                              <a:srgbClr val="000000"/>
                            </a:outerShdw>
                          </a:effectLst>
                        </a:rPr>
                        <a:t>معیارهای تشخیص دیابت:</a:t>
                      </a:r>
                      <a:endParaRPr kumimoji="0" lang="en-US" sz="2400" b="0" i="0" u="none" strike="noStrike" cap="none" normalizeH="0" baseline="0" dirty="0" smtClean="0">
                        <a:ln>
                          <a:noFill/>
                        </a:ln>
                        <a:solidFill>
                          <a:schemeClr val="tx1"/>
                        </a:solidFill>
                        <a:effectLst>
                          <a:outerShdw blurRad="38100" dist="38100" dir="2700000" algn="tl">
                            <a:srgbClr val="000000"/>
                          </a:outerShdw>
                        </a:effectLst>
                        <a:latin typeface="Tahoma" pitchFamily="34" charset="0"/>
                        <a:cs typeface="B Nazanin" pitchFamily="2" charset="-78"/>
                      </a:endParaRPr>
                    </a:p>
                  </a:txBody>
                  <a:tcPr marL="91437" marR="91437" marT="45714" marB="45714" horzOverflow="overflow"/>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400" u="none" strike="noStrike" cap="none" normalizeH="0" baseline="0" dirty="0" smtClean="0">
                          <a:ln>
                            <a:noFill/>
                          </a:ln>
                          <a:solidFill>
                            <a:schemeClr val="tx1"/>
                          </a:solidFill>
                          <a:effectLst>
                            <a:outerShdw blurRad="38100" dist="38100" dir="2700000" algn="tl">
                              <a:srgbClr val="000000"/>
                            </a:outerShdw>
                          </a:effectLst>
                        </a:rPr>
                        <a:t>طبیعی</a:t>
                      </a:r>
                      <a:endParaRPr kumimoji="0" lang="en-US" sz="2400" b="0" i="0" u="none" strike="noStrike" cap="none" normalizeH="0" baseline="0" dirty="0" smtClean="0">
                        <a:ln>
                          <a:noFill/>
                        </a:ln>
                        <a:solidFill>
                          <a:schemeClr val="tx1"/>
                        </a:solidFill>
                        <a:effectLst>
                          <a:outerShdw blurRad="38100" dist="38100" dir="2700000" algn="tl">
                            <a:srgbClr val="000000"/>
                          </a:outerShdw>
                        </a:effectLst>
                        <a:latin typeface="Tahoma" pitchFamily="34" charset="0"/>
                        <a:cs typeface="B Nazanin" pitchFamily="2" charset="-78"/>
                      </a:endParaRPr>
                    </a:p>
                  </a:txBody>
                  <a:tcPr marL="91437" marR="91437" marT="45714" marB="45714" horzOverflow="overflow"/>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400" u="none" strike="noStrike" cap="none" normalizeH="0" baseline="0" dirty="0" smtClean="0">
                          <a:ln>
                            <a:noFill/>
                          </a:ln>
                          <a:solidFill>
                            <a:schemeClr val="tx1"/>
                          </a:solidFill>
                          <a:effectLst>
                            <a:outerShdw blurRad="38100" dist="38100" dir="2700000" algn="tl">
                              <a:srgbClr val="000000"/>
                            </a:outerShdw>
                          </a:effectLst>
                        </a:rPr>
                        <a:t>اختلال قند خون ناشتا</a:t>
                      </a:r>
                      <a:endParaRPr kumimoji="0" lang="en-US" sz="2400" b="0" i="0" u="none" strike="noStrike" cap="none" normalizeH="0" baseline="0" dirty="0" smtClean="0">
                        <a:ln>
                          <a:noFill/>
                        </a:ln>
                        <a:solidFill>
                          <a:schemeClr val="tx1"/>
                        </a:solidFill>
                        <a:effectLst>
                          <a:outerShdw blurRad="38100" dist="38100" dir="2700000" algn="tl">
                            <a:srgbClr val="000000"/>
                          </a:outerShdw>
                        </a:effectLst>
                        <a:latin typeface="Tahoma" pitchFamily="34" charset="0"/>
                        <a:cs typeface="B Nazanin" pitchFamily="2" charset="-78"/>
                      </a:endParaRPr>
                    </a:p>
                  </a:txBody>
                  <a:tcPr marL="91437" marR="91437" marT="45714" marB="45714" horzOverflow="overflow"/>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400" u="none" strike="noStrike" cap="none" normalizeH="0" baseline="0" dirty="0" smtClean="0">
                          <a:ln>
                            <a:noFill/>
                          </a:ln>
                          <a:solidFill>
                            <a:schemeClr val="tx1"/>
                          </a:solidFill>
                          <a:effectLst>
                            <a:outerShdw blurRad="38100" dist="38100" dir="2700000" algn="tl">
                              <a:srgbClr val="000000"/>
                            </a:outerShdw>
                          </a:effectLst>
                        </a:rPr>
                        <a:t>اختلال تحمل گلوکز</a:t>
                      </a:r>
                      <a:endParaRPr kumimoji="0" lang="en-US" sz="2400" b="0" i="0" u="none" strike="noStrike" cap="none" normalizeH="0" baseline="0" dirty="0" smtClean="0">
                        <a:ln>
                          <a:noFill/>
                        </a:ln>
                        <a:solidFill>
                          <a:schemeClr val="tx1"/>
                        </a:solidFill>
                        <a:effectLst>
                          <a:outerShdw blurRad="38100" dist="38100" dir="2700000" algn="tl">
                            <a:srgbClr val="000000"/>
                          </a:outerShdw>
                        </a:effectLst>
                        <a:latin typeface="Tahoma" pitchFamily="34" charset="0"/>
                        <a:cs typeface="B Nazanin" pitchFamily="2" charset="-78"/>
                      </a:endParaRPr>
                    </a:p>
                  </a:txBody>
                  <a:tcPr marL="91437" marR="91437" marT="45714" marB="45714" horzOverflow="overflow"/>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400" u="none" strike="noStrike" cap="none" normalizeH="0" baseline="0" dirty="0" smtClean="0">
                          <a:ln>
                            <a:noFill/>
                          </a:ln>
                          <a:solidFill>
                            <a:schemeClr val="tx1"/>
                          </a:solidFill>
                          <a:effectLst>
                            <a:outerShdw blurRad="38100" dist="38100" dir="2700000" algn="tl">
                              <a:srgbClr val="000000"/>
                            </a:outerShdw>
                          </a:effectLst>
                        </a:rPr>
                        <a:t>دیابت شیرین</a:t>
                      </a:r>
                      <a:endParaRPr kumimoji="0" lang="en-US" sz="2400" b="0" i="0" u="none" strike="noStrike" cap="none" normalizeH="0" baseline="0" dirty="0" smtClean="0">
                        <a:ln>
                          <a:noFill/>
                        </a:ln>
                        <a:solidFill>
                          <a:schemeClr val="tx1"/>
                        </a:solidFill>
                        <a:effectLst>
                          <a:outerShdw blurRad="38100" dist="38100" dir="2700000" algn="tl">
                            <a:srgbClr val="000000"/>
                          </a:outerShdw>
                        </a:effectLst>
                        <a:latin typeface="Tahoma" pitchFamily="34" charset="0"/>
                        <a:cs typeface="B Nazanin" pitchFamily="2" charset="-78"/>
                      </a:endParaRPr>
                    </a:p>
                  </a:txBody>
                  <a:tcPr marL="91437" marR="91437" marT="45714" marB="45714" horzOverflow="overflow"/>
                </a:tc>
                <a:extLst>
                  <a:ext uri="{0D108BD9-81ED-4DB2-BD59-A6C34878D82A}">
                    <a16:rowId xmlns="" xmlns:a16="http://schemas.microsoft.com/office/drawing/2014/main" val="10000"/>
                  </a:ext>
                </a:extLst>
              </a:tr>
              <a:tr h="973551">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000" b="1" u="none" strike="noStrike" cap="none" normalizeH="0" baseline="0" dirty="0" smtClean="0">
                          <a:ln>
                            <a:noFill/>
                          </a:ln>
                          <a:effectLst>
                            <a:outerShdw blurRad="38100" dist="38100" dir="2700000" algn="tl">
                              <a:srgbClr val="000000"/>
                            </a:outerShdw>
                          </a:effectLst>
                        </a:rPr>
                        <a:t>قند خون ناشتا</a:t>
                      </a:r>
                      <a:r>
                        <a:rPr kumimoji="0" lang="fa-IR" sz="2400" b="1" u="none" strike="noStrike" cap="none" normalizeH="0" baseline="0" dirty="0" smtClean="0">
                          <a:ln>
                            <a:noFill/>
                          </a:ln>
                          <a:effectLst>
                            <a:outerShdw blurRad="38100" dist="38100" dir="2700000" algn="tl">
                              <a:srgbClr val="000000"/>
                            </a:outerShdw>
                          </a:effectLst>
                        </a:rPr>
                        <a:t> (</a:t>
                      </a:r>
                      <a:r>
                        <a:rPr kumimoji="0" lang="en-US" sz="1600" b="1" u="none" strike="noStrike" cap="none" normalizeH="0" baseline="0" dirty="0" smtClean="0">
                          <a:ln>
                            <a:noFill/>
                          </a:ln>
                          <a:effectLst>
                            <a:outerShdw blurRad="38100" dist="38100" dir="2700000" algn="tl">
                              <a:srgbClr val="000000"/>
                            </a:outerShdw>
                          </a:effectLst>
                        </a:rPr>
                        <a:t>mg/</a:t>
                      </a:r>
                      <a:r>
                        <a:rPr kumimoji="0" lang="en-US" sz="1600" b="1" u="none" strike="noStrike" cap="none" normalizeH="0" baseline="0" dirty="0" err="1" smtClean="0">
                          <a:ln>
                            <a:noFill/>
                          </a:ln>
                          <a:effectLst>
                            <a:outerShdw blurRad="38100" dist="38100" dir="2700000" algn="tl">
                              <a:srgbClr val="000000"/>
                            </a:outerShdw>
                          </a:effectLst>
                        </a:rPr>
                        <a:t>dL</a:t>
                      </a:r>
                      <a:r>
                        <a:rPr kumimoji="0" lang="fa-IR" sz="2400" b="1" u="none" strike="noStrike" cap="none" normalizeH="0" baseline="0" dirty="0" smtClean="0">
                          <a:ln>
                            <a:noFill/>
                          </a:ln>
                          <a:effectLst>
                            <a:outerShdw blurRad="38100" dist="38100" dir="2700000" algn="tl">
                              <a:srgbClr val="000000"/>
                            </a:outerShdw>
                          </a:effectLst>
                        </a:rPr>
                        <a:t>)</a:t>
                      </a:r>
                      <a:endParaRPr kumimoji="0" lang="en-US" sz="2400" b="1" i="0" u="none" strike="noStrike" cap="none" normalizeH="0" baseline="0" dirty="0" smtClean="0">
                        <a:ln>
                          <a:noFill/>
                        </a:ln>
                        <a:solidFill>
                          <a:schemeClr val="tx2"/>
                        </a:solidFill>
                        <a:effectLst>
                          <a:outerShdw blurRad="38100" dist="38100" dir="2700000" algn="tl">
                            <a:srgbClr val="000000"/>
                          </a:outerShdw>
                        </a:effectLst>
                        <a:latin typeface="Tahoma" pitchFamily="34" charset="0"/>
                        <a:cs typeface="B Nazanin" pitchFamily="2" charset="-78"/>
                      </a:endParaRPr>
                    </a:p>
                  </a:txBody>
                  <a:tcPr marL="91437" marR="91437" marT="45714" marB="45714" horzOverflow="overflow"/>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000" b="1" u="none" strike="noStrike" cap="none" normalizeH="0" baseline="0" smtClean="0">
                          <a:ln>
                            <a:noFill/>
                          </a:ln>
                          <a:effectLst>
                            <a:outerShdw blurRad="38100" dist="38100" dir="2700000" algn="tl">
                              <a:srgbClr val="000000"/>
                            </a:outerShdw>
                          </a:effectLst>
                        </a:rPr>
                        <a:t>100 </a:t>
                      </a:r>
                      <a:r>
                        <a:rPr kumimoji="0" lang="en-US" sz="2000" b="1" u="none" strike="noStrike" cap="none" normalizeH="0" baseline="0" smtClean="0">
                          <a:ln>
                            <a:noFill/>
                          </a:ln>
                          <a:effectLst>
                            <a:outerShdw blurRad="38100" dist="38100" dir="2700000" algn="tl">
                              <a:srgbClr val="000000"/>
                            </a:outerShdw>
                          </a:effectLst>
                        </a:rPr>
                        <a:t>&lt;</a:t>
                      </a:r>
                      <a:endParaRPr kumimoji="0" lang="en-US" sz="2000" b="1"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cs typeface="Times New Roman" pitchFamily="18" charset="0"/>
                      </a:endParaRPr>
                    </a:p>
                  </a:txBody>
                  <a:tcPr marL="91437" marR="91437" marT="45714" marB="45714" horzOverflow="overflow"/>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000" b="1" u="none" strike="noStrike" cap="none" normalizeH="0" baseline="0" dirty="0" smtClean="0">
                          <a:ln>
                            <a:noFill/>
                          </a:ln>
                          <a:effectLst>
                            <a:outerShdw blurRad="38100" dist="38100" dir="2700000" algn="tl">
                              <a:srgbClr val="000000"/>
                            </a:outerShdw>
                          </a:effectLst>
                        </a:rPr>
                        <a:t>100 </a:t>
                      </a:r>
                      <a:r>
                        <a:rPr kumimoji="0" lang="en-US" sz="2000" b="1" u="none" strike="noStrike" cap="none" normalizeH="0" baseline="0" dirty="0" smtClean="0">
                          <a:ln>
                            <a:noFill/>
                          </a:ln>
                          <a:effectLst>
                            <a:outerShdw blurRad="38100" dist="38100" dir="2700000" algn="tl">
                              <a:srgbClr val="000000"/>
                            </a:outerShdw>
                          </a:effectLst>
                        </a:rPr>
                        <a:t>&gt;</a:t>
                      </a:r>
                      <a:r>
                        <a:rPr kumimoji="0" lang="fa-IR" sz="2000" b="1" u="none" strike="noStrike" cap="none" normalizeH="0" baseline="0" dirty="0" smtClean="0">
                          <a:ln>
                            <a:noFill/>
                          </a:ln>
                          <a:effectLst>
                            <a:outerShdw blurRad="38100" dist="38100" dir="2700000" algn="tl">
                              <a:srgbClr val="000000"/>
                            </a:outerShdw>
                          </a:effectLst>
                        </a:rPr>
                        <a:t> و</a:t>
                      </a:r>
                      <a:r>
                        <a:rPr kumimoji="0" lang="fa-IR" sz="2800" b="1" u="none" strike="noStrike" cap="none" normalizeH="0" baseline="0" dirty="0" smtClean="0">
                          <a:ln>
                            <a:noFill/>
                          </a:ln>
                          <a:effectLst>
                            <a:outerShdw blurRad="38100" dist="38100" dir="2700000" algn="tl">
                              <a:srgbClr val="000000"/>
                            </a:outerShdw>
                          </a:effectLst>
                        </a:rPr>
                        <a:t> </a:t>
                      </a:r>
                      <a:r>
                        <a:rPr kumimoji="0" lang="fa-IR" sz="2000" b="1" u="none" strike="noStrike" cap="none" normalizeH="0" baseline="0" dirty="0" smtClean="0">
                          <a:ln>
                            <a:noFill/>
                          </a:ln>
                          <a:effectLst>
                            <a:outerShdw blurRad="38100" dist="38100" dir="2700000" algn="tl">
                              <a:srgbClr val="000000"/>
                            </a:outerShdw>
                          </a:effectLst>
                        </a:rPr>
                        <a:t>126 </a:t>
                      </a:r>
                      <a:r>
                        <a:rPr kumimoji="0" lang="en-US" sz="2000" b="1" u="none" strike="noStrike" cap="none" normalizeH="0" baseline="0" dirty="0" smtClean="0">
                          <a:ln>
                            <a:noFill/>
                          </a:ln>
                          <a:effectLst>
                            <a:outerShdw blurRad="38100" dist="38100" dir="2700000" algn="tl">
                              <a:srgbClr val="000000"/>
                            </a:outerShdw>
                          </a:effectLst>
                        </a:rPr>
                        <a:t>&lt;</a:t>
                      </a:r>
                      <a:endParaRPr kumimoji="0" lang="en-US" sz="2000" b="1" i="0" u="none" strike="noStrike" cap="none" normalizeH="0" baseline="0" dirty="0" smtClean="0">
                        <a:ln>
                          <a:noFill/>
                        </a:ln>
                        <a:solidFill>
                          <a:schemeClr val="tx1"/>
                        </a:solidFill>
                        <a:effectLst>
                          <a:outerShdw blurRad="38100" dist="38100" dir="2700000" algn="tl">
                            <a:srgbClr val="000000"/>
                          </a:outerShdw>
                        </a:effectLst>
                        <a:latin typeface="Times New Roman" pitchFamily="18" charset="0"/>
                        <a:cs typeface="Times New Roman" pitchFamily="18" charset="0"/>
                      </a:endParaRPr>
                    </a:p>
                  </a:txBody>
                  <a:tcPr marL="91437" marR="91437" marT="45714" marB="45714" horzOverflow="overflow"/>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000" b="1" u="none" strike="noStrike" cap="none" normalizeH="0" baseline="0" dirty="0" smtClean="0">
                          <a:ln>
                            <a:noFill/>
                          </a:ln>
                          <a:effectLst>
                            <a:outerShdw blurRad="38100" dist="38100" dir="2700000" algn="tl">
                              <a:srgbClr val="000000"/>
                            </a:outerShdw>
                          </a:effectLst>
                        </a:rPr>
                        <a:t>-</a:t>
                      </a:r>
                      <a:endParaRPr kumimoji="0" lang="en-US" sz="20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cs typeface="B Nazanin" pitchFamily="2" charset="-78"/>
                      </a:endParaRPr>
                    </a:p>
                  </a:txBody>
                  <a:tcPr marL="91437" marR="91437" marT="45714" marB="45714" horzOverflow="overflow"/>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000" b="1" u="none" strike="noStrike" cap="none" normalizeH="0" baseline="0" dirty="0" smtClean="0">
                          <a:ln>
                            <a:noFill/>
                          </a:ln>
                          <a:effectLst>
                            <a:outerShdw blurRad="38100" dist="38100" dir="2700000" algn="tl">
                              <a:srgbClr val="000000"/>
                            </a:outerShdw>
                          </a:effectLst>
                        </a:rPr>
                        <a:t>  </a:t>
                      </a:r>
                      <a:r>
                        <a:rPr kumimoji="0" lang="fa-IR" sz="2000" b="1" u="none" strike="noStrike" cap="none" normalizeH="0" baseline="0" dirty="0" smtClean="0">
                          <a:ln>
                            <a:noFill/>
                          </a:ln>
                          <a:solidFill>
                            <a:srgbClr val="FF0000"/>
                          </a:solidFill>
                          <a:effectLst>
                            <a:outerShdw blurRad="38100" dist="38100" dir="2700000" algn="tl">
                              <a:srgbClr val="000000"/>
                            </a:outerShdw>
                          </a:effectLst>
                        </a:rPr>
                        <a:t>126</a:t>
                      </a:r>
                      <a:r>
                        <a:rPr kumimoji="0" lang="ar-SA" sz="2000" b="1" u="none" strike="noStrike" cap="none" normalizeH="0" baseline="0" dirty="0" smtClean="0">
                          <a:ln>
                            <a:noFill/>
                          </a:ln>
                          <a:solidFill>
                            <a:srgbClr val="FF0000"/>
                          </a:solidFill>
                          <a:effectLst>
                            <a:outerShdw blurRad="38100" dist="38100" dir="2700000" algn="tl">
                              <a:srgbClr val="000000"/>
                            </a:outerShdw>
                          </a:effectLst>
                        </a:rPr>
                        <a:t>≤</a:t>
                      </a:r>
                      <a:endParaRPr kumimoji="0" lang="ar-SA" sz="2000" b="1" i="0" u="none" strike="noStrike" cap="none" normalizeH="0" baseline="0" dirty="0" smtClean="0">
                        <a:ln>
                          <a:noFill/>
                        </a:ln>
                        <a:solidFill>
                          <a:srgbClr val="FF0000"/>
                        </a:solidFill>
                        <a:effectLst>
                          <a:outerShdw blurRad="38100" dist="38100" dir="2700000" algn="tl">
                            <a:srgbClr val="000000"/>
                          </a:outerShdw>
                        </a:effectLst>
                        <a:latin typeface="Times New Roman" pitchFamily="18" charset="0"/>
                        <a:cs typeface="B Nazanin" pitchFamily="2" charset="-78"/>
                      </a:endParaRPr>
                    </a:p>
                  </a:txBody>
                  <a:tcPr marL="91437" marR="91437" marT="45714" marB="45714" horzOverflow="overflow"/>
                </a:tc>
                <a:extLst>
                  <a:ext uri="{0D108BD9-81ED-4DB2-BD59-A6C34878D82A}">
                    <a16:rowId xmlns="" xmlns:a16="http://schemas.microsoft.com/office/drawing/2014/main" val="10001"/>
                  </a:ext>
                </a:extLst>
              </a:tr>
              <a:tr h="1262011">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000" b="1" u="none" strike="noStrike" cap="none" normalizeH="0" baseline="0" dirty="0" smtClean="0">
                          <a:ln>
                            <a:noFill/>
                          </a:ln>
                          <a:effectLst>
                            <a:outerShdw blurRad="38100" dist="38100" dir="2700000" algn="tl">
                              <a:srgbClr val="000000"/>
                            </a:outerShdw>
                          </a:effectLst>
                        </a:rPr>
                        <a:t>2 ساعت بعد از</a:t>
                      </a:r>
                      <a:r>
                        <a:rPr kumimoji="0" lang="fa-IR" sz="2400" b="1" u="none" strike="noStrike" cap="none" normalizeH="0" baseline="0" dirty="0" smtClean="0">
                          <a:ln>
                            <a:noFill/>
                          </a:ln>
                          <a:effectLst>
                            <a:outerShdw blurRad="38100" dist="38100" dir="2700000" algn="tl">
                              <a:srgbClr val="000000"/>
                            </a:outerShdw>
                          </a:effectLst>
                        </a:rPr>
                        <a:t> </a:t>
                      </a:r>
                      <a:r>
                        <a:rPr kumimoji="0" lang="fa-IR" sz="2000" b="1" u="none" strike="noStrike" cap="none" normalizeH="0" baseline="0" dirty="0" smtClean="0">
                          <a:ln>
                            <a:noFill/>
                          </a:ln>
                          <a:effectLst>
                            <a:outerShdw blurRad="38100" dist="38100" dir="2700000" algn="tl">
                              <a:srgbClr val="000000"/>
                            </a:outerShdw>
                          </a:effectLst>
                        </a:rPr>
                        <a:t>خوردن گلوکز </a:t>
                      </a:r>
                    </a:p>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000" b="1" u="none" strike="noStrike" cap="none" normalizeH="0" baseline="0" dirty="0" smtClean="0">
                          <a:ln>
                            <a:noFill/>
                          </a:ln>
                          <a:effectLst>
                            <a:outerShdw blurRad="38100" dist="38100" dir="2700000" algn="tl">
                              <a:srgbClr val="000000"/>
                            </a:outerShdw>
                          </a:effectLst>
                        </a:rPr>
                        <a:t>( </a:t>
                      </a:r>
                      <a:r>
                        <a:rPr kumimoji="0" lang="en-US" sz="1600" b="1" u="none" strike="noStrike" cap="none" normalizeH="0" baseline="0" dirty="0" smtClean="0">
                          <a:ln>
                            <a:noFill/>
                          </a:ln>
                          <a:effectLst>
                            <a:outerShdw blurRad="38100" dist="38100" dir="2700000" algn="tl">
                              <a:srgbClr val="000000"/>
                            </a:outerShdw>
                          </a:effectLst>
                        </a:rPr>
                        <a:t>mg/</a:t>
                      </a:r>
                      <a:r>
                        <a:rPr kumimoji="0" lang="en-US" sz="1600" b="1" u="none" strike="noStrike" cap="none" normalizeH="0" baseline="0" dirty="0" err="1" smtClean="0">
                          <a:ln>
                            <a:noFill/>
                          </a:ln>
                          <a:effectLst>
                            <a:outerShdw blurRad="38100" dist="38100" dir="2700000" algn="tl">
                              <a:srgbClr val="000000"/>
                            </a:outerShdw>
                          </a:effectLst>
                        </a:rPr>
                        <a:t>dL</a:t>
                      </a:r>
                      <a:r>
                        <a:rPr kumimoji="0" lang="fa-IR" sz="2000" b="1" u="none" strike="noStrike" cap="none" normalizeH="0" baseline="0" dirty="0" smtClean="0">
                          <a:ln>
                            <a:noFill/>
                          </a:ln>
                          <a:effectLst>
                            <a:outerShdw blurRad="38100" dist="38100" dir="2700000" algn="tl">
                              <a:srgbClr val="000000"/>
                            </a:outerShdw>
                          </a:effectLst>
                        </a:rPr>
                        <a:t>)</a:t>
                      </a:r>
                      <a:endParaRPr kumimoji="0" lang="en-US" sz="2000" b="1" i="0" u="none" strike="noStrike" cap="none" normalizeH="0" baseline="0" dirty="0" smtClean="0">
                        <a:ln>
                          <a:noFill/>
                        </a:ln>
                        <a:solidFill>
                          <a:schemeClr val="tx2"/>
                        </a:solidFill>
                        <a:effectLst>
                          <a:outerShdw blurRad="38100" dist="38100" dir="2700000" algn="tl">
                            <a:srgbClr val="000000"/>
                          </a:outerShdw>
                        </a:effectLst>
                        <a:latin typeface="Tahoma" pitchFamily="34" charset="0"/>
                        <a:cs typeface="B Nazanin" pitchFamily="2" charset="-78"/>
                      </a:endParaRPr>
                    </a:p>
                  </a:txBody>
                  <a:tcPr marL="91437" marR="91437" marT="45714" marB="45714" horzOverflow="overflow"/>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000" b="1" u="none" strike="noStrike" cap="none" normalizeH="0" baseline="0" smtClean="0">
                          <a:ln>
                            <a:noFill/>
                          </a:ln>
                          <a:effectLst>
                            <a:outerShdw blurRad="38100" dist="38100" dir="2700000" algn="tl">
                              <a:srgbClr val="000000"/>
                            </a:outerShdw>
                          </a:effectLst>
                        </a:rPr>
                        <a:t>140 </a:t>
                      </a:r>
                      <a:r>
                        <a:rPr kumimoji="0" lang="en-US" sz="2000" b="1" u="none" strike="noStrike" cap="none" normalizeH="0" baseline="0" smtClean="0">
                          <a:ln>
                            <a:noFill/>
                          </a:ln>
                          <a:effectLst>
                            <a:outerShdw blurRad="38100" dist="38100" dir="2700000" algn="tl">
                              <a:srgbClr val="000000"/>
                            </a:outerShdw>
                          </a:effectLst>
                        </a:rPr>
                        <a:t>&lt;</a:t>
                      </a:r>
                      <a:endParaRPr kumimoji="0" lang="en-US" sz="2000" b="1"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cs typeface="Times New Roman" pitchFamily="18" charset="0"/>
                      </a:endParaRPr>
                    </a:p>
                  </a:txBody>
                  <a:tcPr marL="91437" marR="91437" marT="45714" marB="45714" horzOverflow="overflow"/>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1" u="none" strike="noStrike" cap="none" normalizeH="0" baseline="0" dirty="0" smtClean="0">
                          <a:ln>
                            <a:noFill/>
                          </a:ln>
                          <a:effectLst>
                            <a:outerShdw blurRad="38100" dist="38100" dir="2700000" algn="tl">
                              <a:srgbClr val="000000"/>
                            </a:outerShdw>
                          </a:effectLst>
                        </a:rPr>
                        <a:t>-</a:t>
                      </a:r>
                      <a:endParaRPr kumimoji="0" lang="en-US" sz="28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cs typeface="Arial" charset="0"/>
                      </a:endParaRPr>
                    </a:p>
                  </a:txBody>
                  <a:tcPr marL="91437" marR="91437" marT="45714" marB="45714" horzOverflow="overflow"/>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000" b="1" u="none" strike="noStrike" cap="none" normalizeH="0" baseline="0" dirty="0" smtClean="0">
                          <a:ln>
                            <a:noFill/>
                          </a:ln>
                          <a:effectLst>
                            <a:outerShdw blurRad="38100" dist="38100" dir="2700000" algn="tl">
                              <a:srgbClr val="000000"/>
                            </a:outerShdw>
                          </a:effectLst>
                        </a:rPr>
                        <a:t>200</a:t>
                      </a:r>
                      <a:r>
                        <a:rPr kumimoji="0" lang="en-US" sz="2000" b="1" u="none" strike="noStrike" cap="none" normalizeH="0" baseline="0" dirty="0" smtClean="0">
                          <a:ln>
                            <a:noFill/>
                          </a:ln>
                          <a:effectLst>
                            <a:outerShdw blurRad="38100" dist="38100" dir="2700000" algn="tl">
                              <a:srgbClr val="000000"/>
                            </a:outerShdw>
                          </a:effectLst>
                        </a:rPr>
                        <a:t> &lt; </a:t>
                      </a:r>
                      <a:r>
                        <a:rPr kumimoji="0" lang="fa-IR" sz="2000" b="1" u="none" strike="noStrike" cap="none" normalizeH="0" baseline="0" dirty="0" smtClean="0">
                          <a:ln>
                            <a:noFill/>
                          </a:ln>
                          <a:effectLst>
                            <a:outerShdw blurRad="38100" dist="38100" dir="2700000" algn="tl">
                              <a:srgbClr val="000000"/>
                            </a:outerShdw>
                          </a:effectLst>
                        </a:rPr>
                        <a:t>و</a:t>
                      </a:r>
                      <a:r>
                        <a:rPr kumimoji="0" lang="en-US" sz="2000" b="1" u="none" strike="noStrike" cap="none" normalizeH="0" baseline="0" dirty="0" smtClean="0">
                          <a:ln>
                            <a:noFill/>
                          </a:ln>
                          <a:effectLst>
                            <a:outerShdw blurRad="38100" dist="38100" dir="2700000" algn="tl">
                              <a:srgbClr val="000000"/>
                            </a:outerShdw>
                          </a:effectLst>
                        </a:rPr>
                        <a:t> </a:t>
                      </a:r>
                      <a:r>
                        <a:rPr kumimoji="0" lang="fa-IR" sz="2000" b="1" u="none" strike="noStrike" cap="none" normalizeH="0" baseline="0" dirty="0" smtClean="0">
                          <a:ln>
                            <a:noFill/>
                          </a:ln>
                          <a:effectLst>
                            <a:outerShdw blurRad="38100" dist="38100" dir="2700000" algn="tl">
                              <a:srgbClr val="000000"/>
                            </a:outerShdw>
                          </a:effectLst>
                        </a:rPr>
                        <a:t>140 </a:t>
                      </a:r>
                      <a:r>
                        <a:rPr kumimoji="0" lang="ar-SA" sz="2000" b="1" u="none" strike="noStrike" cap="none" normalizeH="0" baseline="0" dirty="0" smtClean="0">
                          <a:ln>
                            <a:noFill/>
                          </a:ln>
                          <a:effectLst>
                            <a:outerShdw blurRad="38100" dist="38100" dir="2700000" algn="tl">
                              <a:srgbClr val="000000"/>
                            </a:outerShdw>
                          </a:effectLst>
                        </a:rPr>
                        <a:t>≤</a:t>
                      </a:r>
                      <a:r>
                        <a:rPr kumimoji="0" lang="fa-IR" sz="2000" b="1" u="none" strike="noStrike" cap="none" normalizeH="0" baseline="0" dirty="0" smtClean="0">
                          <a:ln>
                            <a:noFill/>
                          </a:ln>
                          <a:effectLst>
                            <a:outerShdw blurRad="38100" dist="38100" dir="2700000" algn="tl">
                              <a:srgbClr val="000000"/>
                            </a:outerShdw>
                          </a:effectLst>
                        </a:rPr>
                        <a:t> </a:t>
                      </a:r>
                      <a:endParaRPr kumimoji="0" lang="en-US" sz="20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cs typeface="B Nazanin" pitchFamily="2" charset="-78"/>
                      </a:endParaRPr>
                    </a:p>
                  </a:txBody>
                  <a:tcPr marL="91437" marR="91437" marT="45714" marB="45714" horzOverflow="overflow"/>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000" b="1" u="none" strike="noStrike" cap="none" normalizeH="0" baseline="0" dirty="0" smtClean="0">
                          <a:ln>
                            <a:noFill/>
                          </a:ln>
                          <a:effectLst>
                            <a:outerShdw blurRad="38100" dist="38100" dir="2700000" algn="tl">
                              <a:srgbClr val="000000"/>
                            </a:outerShdw>
                          </a:effectLst>
                        </a:rPr>
                        <a:t>200  </a:t>
                      </a:r>
                      <a:r>
                        <a:rPr kumimoji="0" lang="ar-SA" sz="2000" b="1" u="none" strike="noStrike" cap="none" normalizeH="0" baseline="0" dirty="0" smtClean="0">
                          <a:ln>
                            <a:noFill/>
                          </a:ln>
                          <a:effectLst>
                            <a:outerShdw blurRad="38100" dist="38100" dir="2700000" algn="tl">
                              <a:srgbClr val="000000"/>
                            </a:outerShdw>
                          </a:effectLst>
                        </a:rPr>
                        <a:t>≤</a:t>
                      </a:r>
                      <a:endParaRPr kumimoji="0" lang="en-US" sz="2000" b="1" i="0" u="none" strike="noStrike" cap="none" normalizeH="0" baseline="0" dirty="0" smtClean="0">
                        <a:ln>
                          <a:noFill/>
                        </a:ln>
                        <a:solidFill>
                          <a:schemeClr val="tx1"/>
                        </a:solidFill>
                        <a:effectLst>
                          <a:outerShdw blurRad="38100" dist="38100" dir="2700000" algn="tl">
                            <a:srgbClr val="000000"/>
                          </a:outerShdw>
                        </a:effectLst>
                        <a:latin typeface="Times New Roman" pitchFamily="18" charset="0"/>
                        <a:cs typeface="B Nazanin" pitchFamily="2" charset="-78"/>
                      </a:endParaRPr>
                    </a:p>
                  </a:txBody>
                  <a:tcPr marL="91437" marR="91437" marT="45714" marB="45714" horzOverflow="overflow"/>
                </a:tc>
                <a:extLst>
                  <a:ext uri="{0D108BD9-81ED-4DB2-BD59-A6C34878D82A}">
                    <a16:rowId xmlns="" xmlns:a16="http://schemas.microsoft.com/office/drawing/2014/main" val="10002"/>
                  </a:ext>
                </a:extLst>
              </a:tr>
              <a:tr h="973551">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000" b="1" u="none" strike="noStrike" cap="none" normalizeH="0" baseline="0" dirty="0" smtClean="0">
                          <a:ln>
                            <a:noFill/>
                          </a:ln>
                          <a:effectLst>
                            <a:outerShdw blurRad="38100" dist="38100" dir="2700000" algn="tl">
                              <a:srgbClr val="000000"/>
                            </a:outerShdw>
                          </a:effectLst>
                        </a:rPr>
                        <a:t>گلوکزاتفاقی</a:t>
                      </a:r>
                      <a:r>
                        <a:rPr kumimoji="0" lang="fa-IR" sz="2400" b="1" u="none" strike="noStrike" cap="none" normalizeH="0" baseline="0" dirty="0" smtClean="0">
                          <a:ln>
                            <a:noFill/>
                          </a:ln>
                          <a:effectLst>
                            <a:outerShdw blurRad="38100" dist="38100" dir="2700000" algn="tl">
                              <a:srgbClr val="000000"/>
                            </a:outerShdw>
                          </a:effectLst>
                        </a:rPr>
                        <a:t> </a:t>
                      </a:r>
                      <a:r>
                        <a:rPr kumimoji="0" lang="fa-IR" sz="2000" b="1" u="none" strike="noStrike" cap="none" normalizeH="0" baseline="0" dirty="0" smtClean="0">
                          <a:ln>
                            <a:noFill/>
                          </a:ln>
                          <a:effectLst>
                            <a:outerShdw blurRad="38100" dist="38100" dir="2700000" algn="tl">
                              <a:srgbClr val="000000"/>
                            </a:outerShdw>
                          </a:effectLst>
                        </a:rPr>
                        <a:t>پلاسما </a:t>
                      </a:r>
                      <a:r>
                        <a:rPr kumimoji="0" lang="fa-IR" sz="2400" b="1" u="none" strike="noStrike" cap="none" normalizeH="0" baseline="0" dirty="0" smtClean="0">
                          <a:ln>
                            <a:noFill/>
                          </a:ln>
                          <a:effectLst>
                            <a:outerShdw blurRad="38100" dist="38100" dir="2700000" algn="tl">
                              <a:srgbClr val="000000"/>
                            </a:outerShdw>
                          </a:effectLst>
                        </a:rPr>
                        <a:t>(</a:t>
                      </a:r>
                      <a:r>
                        <a:rPr kumimoji="0" lang="en-US" sz="1600" b="1" u="none" strike="noStrike" cap="none" normalizeH="0" baseline="0" dirty="0" smtClean="0">
                          <a:ln>
                            <a:noFill/>
                          </a:ln>
                          <a:effectLst>
                            <a:outerShdw blurRad="38100" dist="38100" dir="2700000" algn="tl">
                              <a:srgbClr val="000000"/>
                            </a:outerShdw>
                          </a:effectLst>
                        </a:rPr>
                        <a:t>mg/</a:t>
                      </a:r>
                      <a:r>
                        <a:rPr kumimoji="0" lang="en-US" sz="1600" b="1" u="none" strike="noStrike" cap="none" normalizeH="0" baseline="0" dirty="0" err="1" smtClean="0">
                          <a:ln>
                            <a:noFill/>
                          </a:ln>
                          <a:effectLst>
                            <a:outerShdw blurRad="38100" dist="38100" dir="2700000" algn="tl">
                              <a:srgbClr val="000000"/>
                            </a:outerShdw>
                          </a:effectLst>
                        </a:rPr>
                        <a:t>dL</a:t>
                      </a:r>
                      <a:r>
                        <a:rPr kumimoji="0" lang="fa-IR" sz="2400" b="1" u="none" strike="noStrike" cap="none" normalizeH="0" baseline="0" dirty="0" smtClean="0">
                          <a:ln>
                            <a:noFill/>
                          </a:ln>
                          <a:effectLst>
                            <a:outerShdw blurRad="38100" dist="38100" dir="2700000" algn="tl">
                              <a:srgbClr val="000000"/>
                            </a:outerShdw>
                          </a:effectLst>
                        </a:rPr>
                        <a:t> )</a:t>
                      </a:r>
                      <a:endParaRPr kumimoji="0" lang="en-US" sz="2400" b="1" i="0" u="none" strike="noStrike" cap="none" normalizeH="0" baseline="0" dirty="0" smtClean="0">
                        <a:ln>
                          <a:noFill/>
                        </a:ln>
                        <a:solidFill>
                          <a:schemeClr val="tx2"/>
                        </a:solidFill>
                        <a:effectLst>
                          <a:outerShdw blurRad="38100" dist="38100" dir="2700000" algn="tl">
                            <a:srgbClr val="000000"/>
                          </a:outerShdw>
                        </a:effectLst>
                        <a:latin typeface="Tahoma" pitchFamily="34" charset="0"/>
                        <a:cs typeface="B Nazanin" pitchFamily="2" charset="-78"/>
                      </a:endParaRPr>
                    </a:p>
                  </a:txBody>
                  <a:tcPr marL="91437" marR="91437" marT="45714" marB="45714" horzOverflow="overflow"/>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1" u="none" strike="noStrike" cap="none" normalizeH="0" baseline="0" dirty="0" smtClean="0">
                          <a:ln>
                            <a:noFill/>
                          </a:ln>
                          <a:effectLst>
                            <a:outerShdw blurRad="38100" dist="38100" dir="2700000" algn="tl">
                              <a:srgbClr val="000000"/>
                            </a:outerShdw>
                          </a:effectLst>
                        </a:rPr>
                        <a:t>-</a:t>
                      </a:r>
                      <a:endParaRPr kumimoji="0" lang="en-US" sz="28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cs typeface="Arial" charset="0"/>
                      </a:endParaRPr>
                    </a:p>
                  </a:txBody>
                  <a:tcPr marL="91437" marR="91437" marT="45714" marB="45714" horzOverflow="overflow"/>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1" u="none" strike="noStrike" cap="none" normalizeH="0" baseline="0" dirty="0" smtClean="0">
                          <a:ln>
                            <a:noFill/>
                          </a:ln>
                          <a:effectLst>
                            <a:outerShdw blurRad="38100" dist="38100" dir="2700000" algn="tl">
                              <a:srgbClr val="000000"/>
                            </a:outerShdw>
                          </a:effectLst>
                        </a:rPr>
                        <a:t>-</a:t>
                      </a:r>
                      <a:endParaRPr kumimoji="0" lang="en-US" sz="28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cs typeface="Arial" charset="0"/>
                      </a:endParaRPr>
                    </a:p>
                  </a:txBody>
                  <a:tcPr marL="91437" marR="91437" marT="45714" marB="45714" horzOverflow="overflow"/>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1" u="none" strike="noStrike" cap="none" normalizeH="0" baseline="0" dirty="0" smtClean="0">
                          <a:ln>
                            <a:noFill/>
                          </a:ln>
                          <a:effectLst>
                            <a:outerShdw blurRad="38100" dist="38100" dir="2700000" algn="tl">
                              <a:srgbClr val="000000"/>
                            </a:outerShdw>
                          </a:effectLst>
                        </a:rPr>
                        <a:t>-</a:t>
                      </a:r>
                      <a:endParaRPr kumimoji="0" lang="en-US" sz="2800" b="1" i="0" u="none" strike="noStrike" cap="none" normalizeH="0" baseline="0" dirty="0" smtClean="0">
                        <a:ln>
                          <a:noFill/>
                        </a:ln>
                        <a:solidFill>
                          <a:schemeClr val="tx1"/>
                        </a:solidFill>
                        <a:effectLst>
                          <a:outerShdw blurRad="38100" dist="38100" dir="2700000" algn="tl">
                            <a:srgbClr val="000000"/>
                          </a:outerShdw>
                        </a:effectLst>
                        <a:latin typeface="Times New Roman" pitchFamily="18" charset="0"/>
                        <a:cs typeface="Times New Roman" pitchFamily="18" charset="0"/>
                      </a:endParaRPr>
                    </a:p>
                  </a:txBody>
                  <a:tcPr marL="91437" marR="91437" marT="45714" marB="45714" horzOverflow="overflow"/>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000" b="1" u="none" strike="noStrike" cap="none" normalizeH="0" baseline="0" dirty="0" smtClean="0">
                          <a:ln>
                            <a:noFill/>
                          </a:ln>
                          <a:solidFill>
                            <a:srgbClr val="FF0000"/>
                          </a:solidFill>
                          <a:effectLst>
                            <a:outerShdw blurRad="38100" dist="38100" dir="2700000" algn="tl">
                              <a:srgbClr val="000000"/>
                            </a:outerShdw>
                          </a:effectLst>
                        </a:rPr>
                        <a:t>200</a:t>
                      </a:r>
                      <a:r>
                        <a:rPr kumimoji="0" lang="ar-SA" sz="2000" b="1" u="none" strike="noStrike" cap="none" normalizeH="0" baseline="0" dirty="0" smtClean="0">
                          <a:ln>
                            <a:noFill/>
                          </a:ln>
                          <a:solidFill>
                            <a:srgbClr val="FF0000"/>
                          </a:solidFill>
                          <a:effectLst>
                            <a:outerShdw blurRad="38100" dist="38100" dir="2700000" algn="tl">
                              <a:srgbClr val="000000"/>
                            </a:outerShdw>
                          </a:effectLst>
                        </a:rPr>
                        <a:t>≤</a:t>
                      </a:r>
                      <a:endParaRPr kumimoji="0" lang="en-US" sz="2000" b="1" i="0" u="none" strike="noStrike" cap="none" normalizeH="0" baseline="0" dirty="0" smtClean="0">
                        <a:ln>
                          <a:noFill/>
                        </a:ln>
                        <a:solidFill>
                          <a:srgbClr val="FF0000"/>
                        </a:solidFill>
                        <a:effectLst>
                          <a:outerShdw blurRad="38100" dist="38100" dir="2700000" algn="tl">
                            <a:srgbClr val="000000"/>
                          </a:outerShdw>
                        </a:effectLst>
                        <a:latin typeface="Times New Roman" pitchFamily="18" charset="0"/>
                        <a:cs typeface="B Nazanin" pitchFamily="2" charset="-78"/>
                      </a:endParaRPr>
                    </a:p>
                  </a:txBody>
                  <a:tcPr marL="91437" marR="91437" marT="45714" marB="45714" horzOverflow="overflow"/>
                </a:tc>
                <a:extLst>
                  <a:ext uri="{0D108BD9-81ED-4DB2-BD59-A6C34878D82A}">
                    <a16:rowId xmlns="" xmlns:a16="http://schemas.microsoft.com/office/drawing/2014/main" val="10003"/>
                  </a:ext>
                </a:extLst>
              </a:tr>
            </a:tbl>
          </a:graphicData>
        </a:graphic>
      </p:graphicFrame>
    </p:spTree>
    <p:extLst>
      <p:ext uri="{BB962C8B-B14F-4D97-AF65-F5344CB8AC3E}">
        <p14:creationId xmlns:p14="http://schemas.microsoft.com/office/powerpoint/2010/main" val="2541293642"/>
      </p:ext>
    </p:extLst>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200" y="0"/>
            <a:ext cx="8305800" cy="381000"/>
          </a:xfrm>
        </p:spPr>
        <p:txBody>
          <a:bodyPr rtlCol="1">
            <a:normAutofit fontScale="90000"/>
          </a:bodyPr>
          <a:lstStyle/>
          <a:p>
            <a:pPr algn="r" eaLnBrk="1" fontAlgn="auto" hangingPunct="1">
              <a:spcAft>
                <a:spcPts val="0"/>
              </a:spcAft>
              <a:buFont typeface="Wingdings" pitchFamily="2" charset="2"/>
              <a:buNone/>
              <a:defRPr/>
            </a:pPr>
            <a:r>
              <a:rPr lang="fa-IR" altLang="ar-SA" sz="4000" dirty="0" smtClean="0">
                <a:solidFill>
                  <a:srgbClr val="FF0000"/>
                </a:solidFill>
                <a:cs typeface="2  Titr" pitchFamily="2" charset="-78"/>
              </a:rPr>
              <a:t>انواع دیابت</a:t>
            </a:r>
            <a:endParaRPr lang="en-US" altLang="ar-SA" sz="4000" dirty="0" smtClean="0">
              <a:solidFill>
                <a:srgbClr val="FF0000"/>
              </a:solidFill>
              <a:cs typeface="2  Titr" pitchFamily="2" charset="-78"/>
            </a:endParaRPr>
          </a:p>
        </p:txBody>
      </p:sp>
      <p:sp>
        <p:nvSpPr>
          <p:cNvPr id="26627" name="Rectangle 3"/>
          <p:cNvSpPr>
            <a:spLocks noGrp="1" noChangeArrowheads="1"/>
          </p:cNvSpPr>
          <p:nvPr>
            <p:ph idx="1"/>
          </p:nvPr>
        </p:nvSpPr>
        <p:spPr>
          <a:xfrm>
            <a:off x="457200" y="457200"/>
            <a:ext cx="8229600" cy="838200"/>
          </a:xfrm>
        </p:spPr>
        <p:txBody>
          <a:bodyPr rtlCol="1">
            <a:noAutofit/>
          </a:bodyPr>
          <a:lstStyle/>
          <a:p>
            <a:pPr algn="r" rtl="1" eaLnBrk="1" fontAlgn="auto" hangingPunct="1">
              <a:spcBef>
                <a:spcPct val="0"/>
              </a:spcBef>
              <a:spcAft>
                <a:spcPts val="0"/>
              </a:spcAft>
              <a:buFontTx/>
              <a:buChar char="-"/>
              <a:defRPr/>
            </a:pPr>
            <a:r>
              <a:rPr lang="ar-SA" altLang="en-US" sz="2000" dirty="0" smtClean="0">
                <a:cs typeface="2  Mitra" pitchFamily="2" charset="-78"/>
              </a:rPr>
              <a:t>ديابت</a:t>
            </a:r>
            <a:r>
              <a:rPr lang="en-US" altLang="en-US" sz="2000" dirty="0" smtClean="0">
                <a:cs typeface="2  Mitra" pitchFamily="2" charset="-78"/>
              </a:rPr>
              <a:t> </a:t>
            </a:r>
            <a:r>
              <a:rPr lang="ar-SA" altLang="en-US" sz="2000" dirty="0" smtClean="0">
                <a:cs typeface="2  Mitra" pitchFamily="2" charset="-78"/>
              </a:rPr>
              <a:t>نوع </a:t>
            </a:r>
            <a:r>
              <a:rPr lang="fa-IR" altLang="en-US" sz="2000" dirty="0" smtClean="0">
                <a:cs typeface="2  Mitra" pitchFamily="2" charset="-78"/>
              </a:rPr>
              <a:t>اول</a:t>
            </a:r>
            <a:endParaRPr lang="en-US" altLang="en-US" sz="2000" dirty="0" smtClean="0">
              <a:cs typeface="2  Mitra" pitchFamily="2" charset="-78"/>
            </a:endParaRPr>
          </a:p>
          <a:p>
            <a:pPr algn="r" rtl="1" eaLnBrk="1" fontAlgn="auto" hangingPunct="1">
              <a:spcBef>
                <a:spcPct val="0"/>
              </a:spcBef>
              <a:spcAft>
                <a:spcPts val="0"/>
              </a:spcAft>
              <a:buFontTx/>
              <a:buChar char="-"/>
              <a:defRPr/>
            </a:pPr>
            <a:r>
              <a:rPr lang="ar-SA" altLang="en-US" sz="2000" dirty="0" smtClean="0">
                <a:cs typeface="2  Mitra" pitchFamily="2" charset="-78"/>
              </a:rPr>
              <a:t>ديابت</a:t>
            </a:r>
            <a:r>
              <a:rPr lang="en-US" altLang="en-US" sz="2000" dirty="0" smtClean="0">
                <a:cs typeface="2  Mitra" pitchFamily="2" charset="-78"/>
              </a:rPr>
              <a:t> </a:t>
            </a:r>
            <a:r>
              <a:rPr lang="ar-SA" altLang="en-US" sz="2000" dirty="0" smtClean="0">
                <a:cs typeface="2  Mitra" pitchFamily="2" charset="-78"/>
              </a:rPr>
              <a:t>نوع </a:t>
            </a:r>
            <a:r>
              <a:rPr lang="fa-IR" altLang="en-US" sz="2000" dirty="0" smtClean="0">
                <a:cs typeface="2  Mitra" pitchFamily="2" charset="-78"/>
              </a:rPr>
              <a:t>دوم</a:t>
            </a:r>
          </a:p>
          <a:p>
            <a:pPr algn="r" rtl="1" eaLnBrk="1" fontAlgn="auto" hangingPunct="1">
              <a:spcBef>
                <a:spcPct val="0"/>
              </a:spcBef>
              <a:spcAft>
                <a:spcPts val="0"/>
              </a:spcAft>
              <a:buFontTx/>
              <a:buChar char="-"/>
              <a:defRPr/>
            </a:pPr>
            <a:r>
              <a:rPr lang="ar-SA" altLang="en-US" sz="2000" dirty="0" smtClean="0">
                <a:cs typeface="2  Mitra" pitchFamily="2" charset="-78"/>
              </a:rPr>
              <a:t>ديابت بارداري</a:t>
            </a:r>
          </a:p>
          <a:p>
            <a:pPr algn="r" rtl="1" eaLnBrk="1" fontAlgn="auto" hangingPunct="1">
              <a:spcBef>
                <a:spcPct val="0"/>
              </a:spcBef>
              <a:spcAft>
                <a:spcPts val="0"/>
              </a:spcAft>
              <a:buFontTx/>
              <a:buChar char="-"/>
              <a:defRPr/>
            </a:pPr>
            <a:r>
              <a:rPr lang="ar-SA" altLang="en-US" sz="2000" dirty="0" smtClean="0">
                <a:cs typeface="2  Mitra" pitchFamily="2" charset="-78"/>
              </a:rPr>
              <a:t>انواع اختصاصي</a:t>
            </a:r>
            <a:r>
              <a:rPr lang="en-US" altLang="en-US" sz="2000" dirty="0" smtClean="0">
                <a:cs typeface="2  Mitra" pitchFamily="2" charset="-78"/>
              </a:rPr>
              <a:t> </a:t>
            </a:r>
            <a:r>
              <a:rPr lang="ar-SA" altLang="en-US" sz="2000" dirty="0" smtClean="0">
                <a:cs typeface="2  Mitra" pitchFamily="2" charset="-78"/>
              </a:rPr>
              <a:t>ديابت</a:t>
            </a:r>
            <a:endParaRPr lang="en-US" sz="2000" dirty="0" smtClean="0">
              <a:cs typeface="2  Mitra" pitchFamily="2" charset="-78"/>
            </a:endParaRPr>
          </a:p>
        </p:txBody>
      </p:sp>
      <p:sp>
        <p:nvSpPr>
          <p:cNvPr id="26628" name="Text Box 4"/>
          <p:cNvSpPr txBox="1">
            <a:spLocks noChangeArrowheads="1"/>
          </p:cNvSpPr>
          <p:nvPr/>
        </p:nvSpPr>
        <p:spPr bwMode="auto">
          <a:xfrm>
            <a:off x="762000" y="2837816"/>
            <a:ext cx="8001000" cy="4124206"/>
          </a:xfrm>
          <a:prstGeom prst="rect">
            <a:avLst/>
          </a:prstGeom>
          <a:noFill/>
          <a:ln w="9525">
            <a:noFill/>
            <a:miter lim="800000"/>
            <a:headEnd/>
            <a:tailEnd/>
          </a:ln>
        </p:spPr>
        <p:txBody>
          <a:bodyPr wrap="square">
            <a:spAutoFit/>
          </a:bodyPr>
          <a:lstStyle/>
          <a:p>
            <a:pPr marL="36576" algn="r" rtl="1" fontAlgn="auto">
              <a:spcAft>
                <a:spcPts val="0"/>
              </a:spcAft>
              <a:buFont typeface="Wingdings 2"/>
              <a:buNone/>
              <a:defRPr/>
            </a:pPr>
            <a:r>
              <a:rPr lang="fa-IR" sz="2800" b="1" dirty="0">
                <a:solidFill>
                  <a:srgbClr val="C00000"/>
                </a:solidFill>
              </a:rPr>
              <a:t>افراد در معرض خطر:</a:t>
            </a:r>
            <a:endParaRPr lang="en-GB" sz="2800" b="1" dirty="0">
              <a:solidFill>
                <a:srgbClr val="C00000"/>
              </a:solidFill>
            </a:endParaRPr>
          </a:p>
          <a:p>
            <a:pPr marL="36576" algn="r" rtl="1" fontAlgn="auto">
              <a:spcAft>
                <a:spcPts val="0"/>
              </a:spcAft>
              <a:buFont typeface="Wingdings 2"/>
              <a:buNone/>
              <a:defRPr/>
            </a:pPr>
            <a:r>
              <a:rPr lang="ar-SA" dirty="0" smtClean="0"/>
              <a:t>1-</a:t>
            </a:r>
            <a:r>
              <a:rPr lang="ar-SA" dirty="0"/>
              <a:t> </a:t>
            </a:r>
            <a:r>
              <a:rPr lang="fa-IR" dirty="0"/>
              <a:t>افرادی که اضافه وزن دارند و یا چاق هستند(طبق نوموگرام </a:t>
            </a:r>
            <a:r>
              <a:rPr lang="en-GB" dirty="0"/>
              <a:t>BMI</a:t>
            </a:r>
            <a:r>
              <a:rPr lang="fa-IR" dirty="0" smtClean="0"/>
              <a:t>)</a:t>
            </a:r>
            <a:endParaRPr lang="en-US" dirty="0" smtClean="0"/>
          </a:p>
          <a:p>
            <a:pPr marL="36576" algn="r" rtl="1" fontAlgn="auto">
              <a:spcAft>
                <a:spcPts val="0"/>
              </a:spcAft>
              <a:buFont typeface="Wingdings 2"/>
              <a:buNone/>
              <a:defRPr/>
            </a:pPr>
            <a:endParaRPr lang="en-GB" dirty="0"/>
          </a:p>
          <a:p>
            <a:pPr marL="36576" algn="r" rtl="1" fontAlgn="auto">
              <a:spcAft>
                <a:spcPts val="0"/>
              </a:spcAft>
              <a:buFont typeface="Wingdings 2"/>
              <a:buNone/>
              <a:defRPr/>
            </a:pPr>
            <a:r>
              <a:rPr lang="ar-SA" dirty="0"/>
              <a:t>2- </a:t>
            </a:r>
            <a:r>
              <a:rPr lang="fa-IR" dirty="0"/>
              <a:t>افرادی که پدر، مادر ، خواهرو یا برادر آنها سابقه ابتلا به دیابت دارند</a:t>
            </a:r>
            <a:r>
              <a:rPr lang="fa-IR" dirty="0" smtClean="0"/>
              <a:t>.</a:t>
            </a:r>
            <a:endParaRPr lang="en-US" dirty="0" smtClean="0"/>
          </a:p>
          <a:p>
            <a:pPr marL="36576" algn="r" rtl="1" fontAlgn="auto">
              <a:spcAft>
                <a:spcPts val="0"/>
              </a:spcAft>
              <a:buFont typeface="Wingdings 2"/>
              <a:buNone/>
              <a:defRPr/>
            </a:pPr>
            <a:endParaRPr lang="en-GB" dirty="0"/>
          </a:p>
          <a:p>
            <a:pPr marL="36576" algn="r" rtl="1" fontAlgn="auto">
              <a:spcAft>
                <a:spcPts val="0"/>
              </a:spcAft>
              <a:buFont typeface="Wingdings 2"/>
              <a:buNone/>
              <a:defRPr/>
            </a:pPr>
            <a:r>
              <a:rPr lang="ar-SA" dirty="0"/>
              <a:t>3-  </a:t>
            </a:r>
            <a:r>
              <a:rPr lang="fa-IR" dirty="0" smtClean="0"/>
              <a:t>مساوی </a:t>
            </a:r>
            <a:r>
              <a:rPr lang="fa-IR" dirty="0"/>
              <a:t>یا بیشتر از </a:t>
            </a:r>
            <a:r>
              <a:rPr lang="en-GB" dirty="0"/>
              <a:t>mmHg</a:t>
            </a:r>
            <a:r>
              <a:rPr lang="fa-IR" dirty="0"/>
              <a:t> 140 و فشارخون مینیمم(یا حداقل) مساوی یا بیشتر از </a:t>
            </a:r>
            <a:r>
              <a:rPr lang="en-GB" dirty="0"/>
              <a:t>mmHg</a:t>
            </a:r>
            <a:r>
              <a:rPr lang="fa-IR" dirty="0"/>
              <a:t> 90 دارند</a:t>
            </a:r>
            <a:r>
              <a:rPr lang="fa-IR" dirty="0" smtClean="0"/>
              <a:t>.</a:t>
            </a:r>
            <a:endParaRPr lang="en-US" dirty="0" smtClean="0"/>
          </a:p>
          <a:p>
            <a:pPr marL="36576" algn="r" rtl="1" fontAlgn="auto">
              <a:spcAft>
                <a:spcPts val="0"/>
              </a:spcAft>
              <a:buFont typeface="Wingdings 2"/>
              <a:buNone/>
              <a:defRPr/>
            </a:pPr>
            <a:endParaRPr lang="en-GB" dirty="0"/>
          </a:p>
          <a:p>
            <a:pPr marL="36576" algn="r" rtl="1" fontAlgn="auto">
              <a:spcAft>
                <a:spcPts val="0"/>
              </a:spcAft>
              <a:buFont typeface="Wingdings 2"/>
              <a:buNone/>
              <a:defRPr/>
            </a:pPr>
            <a:r>
              <a:rPr lang="ar-SA" dirty="0"/>
              <a:t>4- </a:t>
            </a:r>
            <a:r>
              <a:rPr lang="fa-IR" dirty="0"/>
              <a:t> زنانی که سابقه 2 بار یا بیشتر سقط خودبخودی ،</a:t>
            </a:r>
            <a:r>
              <a:rPr lang="fa-IR" dirty="0" smtClean="0"/>
              <a:t>سابقه </a:t>
            </a:r>
            <a:r>
              <a:rPr lang="fa-IR" dirty="0"/>
              <a:t>مرده زایی </a:t>
            </a:r>
            <a:r>
              <a:rPr lang="fa-IR" dirty="0" smtClean="0"/>
              <a:t>،نوزاد </a:t>
            </a:r>
            <a:r>
              <a:rPr lang="fa-IR" dirty="0"/>
              <a:t>با وزن بیش از 4 کیلوگرم دارند</a:t>
            </a:r>
            <a:r>
              <a:rPr lang="fa-IR" dirty="0" smtClean="0"/>
              <a:t>.</a:t>
            </a:r>
          </a:p>
          <a:p>
            <a:pPr marL="36576" algn="r" rtl="1" fontAlgn="auto">
              <a:spcAft>
                <a:spcPts val="0"/>
              </a:spcAft>
              <a:buFont typeface="Wingdings 2"/>
              <a:buNone/>
              <a:defRPr/>
            </a:pPr>
            <a:endParaRPr lang="en-GB" dirty="0"/>
          </a:p>
          <a:p>
            <a:pPr marL="36576" algn="r" rtl="1" fontAlgn="auto">
              <a:spcAft>
                <a:spcPts val="0"/>
              </a:spcAft>
              <a:buFont typeface="Wingdings 2"/>
              <a:buNone/>
              <a:defRPr/>
            </a:pPr>
            <a:r>
              <a:rPr lang="ar-SA" dirty="0"/>
              <a:t>5-  </a:t>
            </a:r>
            <a:r>
              <a:rPr lang="fa-IR" dirty="0"/>
              <a:t>زنانی که در یکی از بارداریهای قبلی خود سابقه دیابت حاملگی دارند</a:t>
            </a:r>
            <a:r>
              <a:rPr lang="fa-IR" dirty="0" smtClean="0"/>
              <a:t>.</a:t>
            </a:r>
            <a:endParaRPr lang="en-GB" dirty="0"/>
          </a:p>
          <a:p>
            <a:pPr marL="36576" algn="r" rtl="1" fontAlgn="auto">
              <a:spcAft>
                <a:spcPts val="0"/>
              </a:spcAft>
              <a:buFont typeface="Wingdings 2"/>
              <a:buNone/>
              <a:defRPr/>
            </a:pPr>
            <a:r>
              <a:rPr lang="ar-SA" dirty="0"/>
              <a:t>6-  </a:t>
            </a:r>
            <a:r>
              <a:rPr lang="fa-IR" dirty="0"/>
              <a:t>زنان باردار (در هرگروه سنی)</a:t>
            </a:r>
            <a:endParaRPr lang="en-GB" dirty="0"/>
          </a:p>
          <a:p>
            <a:pPr marL="36576" algn="r" fontAlgn="auto">
              <a:spcAft>
                <a:spcPts val="0"/>
              </a:spcAft>
              <a:buFont typeface="Wingdings 2"/>
              <a:buNone/>
              <a:defRPr/>
            </a:pPr>
            <a:endParaRPr lang="en-GB" dirty="0"/>
          </a:p>
        </p:txBody>
      </p:sp>
      <p:sp>
        <p:nvSpPr>
          <p:cNvPr id="6" name="Rectangle 5"/>
          <p:cNvSpPr/>
          <p:nvPr/>
        </p:nvSpPr>
        <p:spPr>
          <a:xfrm>
            <a:off x="0" y="2667000"/>
            <a:ext cx="8763000" cy="341632"/>
          </a:xfrm>
          <a:prstGeom prst="rect">
            <a:avLst/>
          </a:prstGeom>
        </p:spPr>
        <p:txBody>
          <a:bodyPr wrap="square">
            <a:spAutoFit/>
          </a:bodyPr>
          <a:lstStyle/>
          <a:p>
            <a:pPr algn="justLow" rtl="1">
              <a:lnSpc>
                <a:spcPct val="90000"/>
              </a:lnSpc>
              <a:defRPr/>
            </a:pPr>
            <a:r>
              <a:rPr lang="ar-SA" b="1" dirty="0" smtClean="0">
                <a:solidFill>
                  <a:schemeClr val="tx2">
                    <a:lumMod val="75000"/>
                  </a:schemeClr>
                </a:solidFill>
              </a:rPr>
              <a:t>.</a:t>
            </a:r>
            <a:endParaRPr lang="en-US" b="1" dirty="0">
              <a:solidFill>
                <a:schemeClr val="tx2">
                  <a:lumMod val="75000"/>
                </a:schemeClr>
              </a:solidFill>
            </a:endParaRPr>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968" y="381001"/>
            <a:ext cx="3485632" cy="2173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8424947"/>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37390DBA-7212-4339-9F03-4373B5D39042}" type="slidenum">
              <a:rPr lang="en-US" smtClean="0"/>
              <a:pPr>
                <a:defRPr/>
              </a:pPr>
              <a:t>3</a:t>
            </a:fld>
            <a:endParaRPr lang="en-US"/>
          </a:p>
        </p:txBody>
      </p:sp>
      <p:pic>
        <p:nvPicPr>
          <p:cNvPr id="3" name="Picture 2"/>
          <p:cNvPicPr>
            <a:picLocks noChangeAspect="1"/>
          </p:cNvPicPr>
          <p:nvPr/>
        </p:nvPicPr>
        <p:blipFill>
          <a:blip r:embed="rId2"/>
          <a:stretch>
            <a:fillRect/>
          </a:stretch>
        </p:blipFill>
        <p:spPr>
          <a:xfrm>
            <a:off x="1631157" y="733080"/>
            <a:ext cx="5887957" cy="4981920"/>
          </a:xfrm>
          <a:prstGeom prst="rect">
            <a:avLst/>
          </a:prstGeom>
        </p:spPr>
      </p:pic>
      <p:pic>
        <p:nvPicPr>
          <p:cNvPr id="4" name="Picture 3"/>
          <p:cNvPicPr>
            <a:picLocks noChangeAspect="1"/>
          </p:cNvPicPr>
          <p:nvPr/>
        </p:nvPicPr>
        <p:blipFill>
          <a:blip r:embed="rId3"/>
          <a:stretch>
            <a:fillRect/>
          </a:stretch>
        </p:blipFill>
        <p:spPr>
          <a:xfrm>
            <a:off x="2211660" y="5961970"/>
            <a:ext cx="4720681" cy="432480"/>
          </a:xfrm>
          <a:prstGeom prst="rect">
            <a:avLst/>
          </a:prstGeom>
        </p:spPr>
      </p:pic>
      <p:pic>
        <p:nvPicPr>
          <p:cNvPr id="2050" name="Picture 2" descr="G:\GG\IRAPENبرنامه پایش نامه ها ایراپن کلی . STEPکتاب فشارخون\STEP139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5" y="-10886"/>
            <a:ext cx="9144000" cy="6868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644696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b="1" dirty="0">
                <a:solidFill>
                  <a:srgbClr val="FF0000"/>
                </a:solidFill>
                <a:latin typeface="Raleway"/>
              </a:rPr>
              <a:t>What is the Difference Between Type 1 and Type 2 Diabetes?</a:t>
            </a:r>
            <a:endParaRPr lang="en-US" sz="2000" dirty="0"/>
          </a:p>
        </p:txBody>
      </p:sp>
      <p:sp>
        <p:nvSpPr>
          <p:cNvPr id="3" name="Content Placeholder 2"/>
          <p:cNvSpPr>
            <a:spLocks noGrp="1"/>
          </p:cNvSpPr>
          <p:nvPr>
            <p:ph idx="1"/>
          </p:nvPr>
        </p:nvSpPr>
        <p:spPr/>
        <p:txBody>
          <a:bodyPr>
            <a:normAutofit fontScale="55000" lnSpcReduction="20000"/>
          </a:bodyPr>
          <a:lstStyle/>
          <a:p>
            <a:r>
              <a:rPr lang="en-US" dirty="0">
                <a:solidFill>
                  <a:srgbClr val="000000"/>
                </a:solidFill>
                <a:latin typeface="Raleway"/>
              </a:rPr>
              <a:t>Type 1 diabetes usually starts in childhood or young </a:t>
            </a:r>
            <a:r>
              <a:rPr lang="en-US" dirty="0" smtClean="0">
                <a:solidFill>
                  <a:srgbClr val="000000"/>
                </a:solidFill>
                <a:latin typeface="Raleway"/>
              </a:rPr>
              <a:t>adulthood</a:t>
            </a:r>
            <a:endParaRPr lang="fa-IR" dirty="0" smtClean="0">
              <a:solidFill>
                <a:srgbClr val="000000"/>
              </a:solidFill>
              <a:latin typeface="Raleway"/>
            </a:endParaRPr>
          </a:p>
          <a:p>
            <a:pPr marL="0" indent="0">
              <a:buNone/>
            </a:pPr>
            <a:endParaRPr lang="fa-IR" dirty="0" smtClean="0">
              <a:solidFill>
                <a:srgbClr val="000000"/>
              </a:solidFill>
              <a:latin typeface="Raleway"/>
            </a:endParaRPr>
          </a:p>
          <a:p>
            <a:r>
              <a:rPr lang="en-US" dirty="0" smtClean="0">
                <a:solidFill>
                  <a:srgbClr val="000000"/>
                </a:solidFill>
                <a:latin typeface="Raleway"/>
              </a:rPr>
              <a:t>type </a:t>
            </a:r>
            <a:r>
              <a:rPr lang="en-US" dirty="0">
                <a:solidFill>
                  <a:srgbClr val="000000"/>
                </a:solidFill>
                <a:latin typeface="Raleway"/>
              </a:rPr>
              <a:t>2 diabetes usually starts in adulthood</a:t>
            </a:r>
            <a:r>
              <a:rPr lang="en-US" dirty="0" smtClean="0">
                <a:solidFill>
                  <a:srgbClr val="000000"/>
                </a:solidFill>
                <a:latin typeface="Raleway"/>
              </a:rPr>
              <a:t>.</a:t>
            </a:r>
            <a:endParaRPr lang="fa-IR" dirty="0" smtClean="0">
              <a:solidFill>
                <a:srgbClr val="000000"/>
              </a:solidFill>
              <a:latin typeface="Raleway"/>
            </a:endParaRPr>
          </a:p>
          <a:p>
            <a:endParaRPr lang="fa-IR" dirty="0">
              <a:solidFill>
                <a:srgbClr val="000000"/>
              </a:solidFill>
              <a:latin typeface="Raleway"/>
            </a:endParaRPr>
          </a:p>
          <a:p>
            <a:r>
              <a:rPr lang="en-US" dirty="0" smtClean="0">
                <a:solidFill>
                  <a:srgbClr val="000000"/>
                </a:solidFill>
                <a:latin typeface="Raleway"/>
              </a:rPr>
              <a:t> </a:t>
            </a:r>
            <a:r>
              <a:rPr lang="en-US" dirty="0">
                <a:solidFill>
                  <a:srgbClr val="000000"/>
                </a:solidFill>
                <a:latin typeface="Raleway"/>
              </a:rPr>
              <a:t>In people with type 1 diabetes, the body's immune system attacks and destroys pancreatic cells (Beta cells) that produce insulin</a:t>
            </a:r>
            <a:r>
              <a:rPr lang="en-US" dirty="0" smtClean="0">
                <a:solidFill>
                  <a:srgbClr val="000000"/>
                </a:solidFill>
                <a:latin typeface="Raleway"/>
              </a:rPr>
              <a:t>.</a:t>
            </a:r>
            <a:endParaRPr lang="fa-IR" dirty="0" smtClean="0">
              <a:solidFill>
                <a:srgbClr val="000000"/>
              </a:solidFill>
              <a:latin typeface="Raleway"/>
            </a:endParaRPr>
          </a:p>
          <a:p>
            <a:endParaRPr lang="fa-IR" dirty="0">
              <a:solidFill>
                <a:srgbClr val="000000"/>
              </a:solidFill>
              <a:latin typeface="Raleway"/>
            </a:endParaRPr>
          </a:p>
          <a:p>
            <a:r>
              <a:rPr lang="en-US" dirty="0" smtClean="0">
                <a:solidFill>
                  <a:srgbClr val="000000"/>
                </a:solidFill>
                <a:latin typeface="Raleway"/>
              </a:rPr>
              <a:t> </a:t>
            </a:r>
            <a:r>
              <a:rPr lang="en-US" dirty="0">
                <a:solidFill>
                  <a:srgbClr val="000000"/>
                </a:solidFill>
                <a:latin typeface="Raleway"/>
              </a:rPr>
              <a:t>In people with type 2 diabetes, the pancreas is not attacked and usually produces insulin. However, people with type 2 diabetes, for numerous reasons, cannot use the available insulin effectively</a:t>
            </a:r>
            <a:r>
              <a:rPr lang="en-US" dirty="0" smtClean="0">
                <a:solidFill>
                  <a:srgbClr val="000000"/>
                </a:solidFill>
                <a:latin typeface="Raleway"/>
              </a:rPr>
              <a:t>.</a:t>
            </a:r>
            <a:endParaRPr lang="fa-IR" dirty="0" smtClean="0">
              <a:solidFill>
                <a:srgbClr val="000000"/>
              </a:solidFill>
              <a:latin typeface="Raleway"/>
            </a:endParaRPr>
          </a:p>
          <a:p>
            <a:pPr marL="0" indent="0">
              <a:buNone/>
            </a:pPr>
            <a:endParaRPr lang="en-US" dirty="0">
              <a:solidFill>
                <a:srgbClr val="000000"/>
              </a:solidFill>
              <a:latin typeface="Raleway"/>
            </a:endParaRPr>
          </a:p>
          <a:p>
            <a:r>
              <a:rPr lang="en-US" dirty="0">
                <a:solidFill>
                  <a:srgbClr val="000000"/>
                </a:solidFill>
                <a:latin typeface="Raleway"/>
              </a:rPr>
              <a:t>People with type 2 diabetes can have the same symptoms as those with type 1 diabetes, however, people with type 1 diabetes usually have symptoms that occur more rapidly. </a:t>
            </a:r>
            <a:endParaRPr lang="fa-IR" dirty="0" smtClean="0">
              <a:solidFill>
                <a:srgbClr val="000000"/>
              </a:solidFill>
              <a:latin typeface="Raleway"/>
            </a:endParaRPr>
          </a:p>
          <a:p>
            <a:endParaRPr lang="fa-IR" dirty="0">
              <a:solidFill>
                <a:srgbClr val="000000"/>
              </a:solidFill>
              <a:latin typeface="Raleway"/>
            </a:endParaRPr>
          </a:p>
          <a:p>
            <a:r>
              <a:rPr lang="en-US" dirty="0" smtClean="0">
                <a:solidFill>
                  <a:srgbClr val="000000"/>
                </a:solidFill>
                <a:latin typeface="Raleway"/>
              </a:rPr>
              <a:t>Type </a:t>
            </a:r>
            <a:r>
              <a:rPr lang="en-US" dirty="0">
                <a:solidFill>
                  <a:srgbClr val="000000"/>
                </a:solidFill>
                <a:latin typeface="Raleway"/>
              </a:rPr>
              <a:t>1 diabetes cannot be prevented, but type 2 diabetes can be prevented or delayed with a healthy lifestyle</a:t>
            </a:r>
          </a:p>
          <a:p>
            <a:endParaRPr lang="en-US" dirty="0"/>
          </a:p>
        </p:txBody>
      </p:sp>
    </p:spTree>
    <p:extLst>
      <p:ext uri="{BB962C8B-B14F-4D97-AF65-F5344CB8AC3E}">
        <p14:creationId xmlns:p14="http://schemas.microsoft.com/office/powerpoint/2010/main" val="3687802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latin typeface="Raleway"/>
              </a:rPr>
              <a:t>Type 1 diabetes</a:t>
            </a:r>
            <a:endParaRPr lang="en-US" dirty="0">
              <a:solidFill>
                <a:srgbClr val="FF0000"/>
              </a:solidFill>
            </a:endParaRPr>
          </a:p>
        </p:txBody>
      </p:sp>
      <p:sp>
        <p:nvSpPr>
          <p:cNvPr id="3" name="Content Placeholder 2"/>
          <p:cNvSpPr>
            <a:spLocks noGrp="1"/>
          </p:cNvSpPr>
          <p:nvPr>
            <p:ph idx="1"/>
          </p:nvPr>
        </p:nvSpPr>
        <p:spPr/>
        <p:txBody>
          <a:bodyPr>
            <a:normAutofit lnSpcReduction="10000"/>
          </a:bodyPr>
          <a:lstStyle/>
          <a:p>
            <a:r>
              <a:rPr lang="en-US" dirty="0" smtClean="0">
                <a:solidFill>
                  <a:srgbClr val="000000"/>
                </a:solidFill>
                <a:latin typeface="Raleway"/>
              </a:rPr>
              <a:t>. </a:t>
            </a:r>
            <a:r>
              <a:rPr lang="en-US" dirty="0">
                <a:solidFill>
                  <a:srgbClr val="000000"/>
                </a:solidFill>
                <a:latin typeface="Raleway"/>
              </a:rPr>
              <a:t>Type 1 diabetes affects males and females equally</a:t>
            </a:r>
            <a:r>
              <a:rPr lang="en-US" dirty="0" smtClean="0">
                <a:solidFill>
                  <a:srgbClr val="000000"/>
                </a:solidFill>
                <a:latin typeface="Raleway"/>
              </a:rPr>
              <a:t>,</a:t>
            </a:r>
            <a:endParaRPr lang="fa-IR" dirty="0" smtClean="0">
              <a:solidFill>
                <a:srgbClr val="000000"/>
              </a:solidFill>
              <a:latin typeface="Raleway"/>
            </a:endParaRPr>
          </a:p>
          <a:p>
            <a:pPr marL="0" indent="0">
              <a:buNone/>
            </a:pPr>
            <a:endParaRPr lang="fa-IR" dirty="0">
              <a:solidFill>
                <a:srgbClr val="000000"/>
              </a:solidFill>
              <a:latin typeface="Raleway"/>
            </a:endParaRPr>
          </a:p>
          <a:p>
            <a:r>
              <a:rPr lang="en-US" dirty="0" smtClean="0">
                <a:solidFill>
                  <a:srgbClr val="000000"/>
                </a:solidFill>
                <a:latin typeface="Raleway"/>
              </a:rPr>
              <a:t> </a:t>
            </a:r>
            <a:r>
              <a:rPr lang="en-US" dirty="0">
                <a:solidFill>
                  <a:srgbClr val="000000"/>
                </a:solidFill>
                <a:latin typeface="Raleway"/>
              </a:rPr>
              <a:t>and is more common in Caucasians than in other ethnic groups</a:t>
            </a:r>
            <a:r>
              <a:rPr lang="en-US" dirty="0" smtClean="0">
                <a:solidFill>
                  <a:srgbClr val="000000"/>
                </a:solidFill>
                <a:latin typeface="Raleway"/>
              </a:rPr>
              <a:t>.</a:t>
            </a:r>
            <a:endParaRPr lang="fa-IR" dirty="0" smtClean="0">
              <a:solidFill>
                <a:srgbClr val="000000"/>
              </a:solidFill>
              <a:latin typeface="Raleway"/>
            </a:endParaRPr>
          </a:p>
          <a:p>
            <a:endParaRPr lang="fa-IR" dirty="0">
              <a:solidFill>
                <a:srgbClr val="000000"/>
              </a:solidFill>
              <a:latin typeface="Raleway"/>
            </a:endParaRPr>
          </a:p>
          <a:p>
            <a:r>
              <a:rPr lang="en-US" dirty="0" smtClean="0">
                <a:solidFill>
                  <a:srgbClr val="000000"/>
                </a:solidFill>
                <a:latin typeface="Raleway"/>
              </a:rPr>
              <a:t> </a:t>
            </a:r>
            <a:r>
              <a:rPr lang="en-US" dirty="0">
                <a:solidFill>
                  <a:srgbClr val="000000"/>
                </a:solidFill>
                <a:latin typeface="Raleway"/>
              </a:rPr>
              <a:t>A family history of type 1 diabetes also increases one’s risk for developing type 1 diabetes</a:t>
            </a:r>
            <a:endParaRPr lang="en-US" dirty="0"/>
          </a:p>
        </p:txBody>
      </p:sp>
    </p:spTree>
    <p:extLst>
      <p:ext uri="{BB962C8B-B14F-4D97-AF65-F5344CB8AC3E}">
        <p14:creationId xmlns:p14="http://schemas.microsoft.com/office/powerpoint/2010/main" val="30996925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solidFill>
                  <a:srgbClr val="FF0000"/>
                </a:solidFill>
                <a:latin typeface="Raleway"/>
              </a:rPr>
              <a:t>Insulin</a:t>
            </a:r>
            <a:endParaRPr lang="en-US" sz="4800" dirty="0">
              <a:solidFill>
                <a:srgbClr val="FF0000"/>
              </a:solidFill>
            </a:endParaRPr>
          </a:p>
        </p:txBody>
      </p:sp>
      <p:sp>
        <p:nvSpPr>
          <p:cNvPr id="3" name="Content Placeholder 2"/>
          <p:cNvSpPr>
            <a:spLocks noGrp="1"/>
          </p:cNvSpPr>
          <p:nvPr>
            <p:ph idx="1"/>
          </p:nvPr>
        </p:nvSpPr>
        <p:spPr/>
        <p:txBody>
          <a:bodyPr>
            <a:normAutofit fontScale="62500" lnSpcReduction="20000"/>
          </a:bodyPr>
          <a:lstStyle/>
          <a:p>
            <a:r>
              <a:rPr lang="en-US" dirty="0">
                <a:solidFill>
                  <a:srgbClr val="000000"/>
                </a:solidFill>
                <a:latin typeface="Raleway"/>
              </a:rPr>
              <a:t>Insulin is a hormone from the pancreas that allows sugar to enter the cells. </a:t>
            </a:r>
            <a:endParaRPr lang="fa-IR" dirty="0" smtClean="0">
              <a:solidFill>
                <a:srgbClr val="000000"/>
              </a:solidFill>
              <a:latin typeface="Raleway"/>
            </a:endParaRPr>
          </a:p>
          <a:p>
            <a:pPr marL="0" indent="0">
              <a:buNone/>
            </a:pPr>
            <a:endParaRPr lang="fa-IR" dirty="0" smtClean="0">
              <a:solidFill>
                <a:srgbClr val="000000"/>
              </a:solidFill>
              <a:latin typeface="Raleway"/>
            </a:endParaRPr>
          </a:p>
          <a:p>
            <a:r>
              <a:rPr lang="en-US" dirty="0" smtClean="0">
                <a:solidFill>
                  <a:srgbClr val="000000"/>
                </a:solidFill>
                <a:latin typeface="Raleway"/>
              </a:rPr>
              <a:t> </a:t>
            </a:r>
            <a:r>
              <a:rPr lang="en-US" dirty="0">
                <a:solidFill>
                  <a:srgbClr val="000000"/>
                </a:solidFill>
                <a:latin typeface="Raleway"/>
              </a:rPr>
              <a:t>Insulin also </a:t>
            </a:r>
            <a:r>
              <a:rPr lang="en-US" dirty="0" smtClean="0">
                <a:solidFill>
                  <a:srgbClr val="000000"/>
                </a:solidFill>
                <a:latin typeface="Raleway"/>
              </a:rPr>
              <a:t>This </a:t>
            </a:r>
            <a:r>
              <a:rPr lang="en-US" dirty="0">
                <a:solidFill>
                  <a:srgbClr val="000000"/>
                </a:solidFill>
                <a:latin typeface="Raleway"/>
              </a:rPr>
              <a:t>means that cells that make up muscles and other tissues will not be able to receive their main source of energy</a:t>
            </a:r>
            <a:r>
              <a:rPr lang="en-US" dirty="0" smtClean="0">
                <a:solidFill>
                  <a:srgbClr val="000000"/>
                </a:solidFill>
                <a:latin typeface="Raleway"/>
              </a:rPr>
              <a:t>.</a:t>
            </a:r>
            <a:endParaRPr lang="fa-IR" dirty="0" smtClean="0">
              <a:solidFill>
                <a:srgbClr val="000000"/>
              </a:solidFill>
              <a:latin typeface="Raleway"/>
            </a:endParaRPr>
          </a:p>
          <a:p>
            <a:pPr marL="0" indent="0">
              <a:buNone/>
            </a:pPr>
            <a:endParaRPr lang="fa-IR" dirty="0" smtClean="0">
              <a:solidFill>
                <a:srgbClr val="000000"/>
              </a:solidFill>
              <a:latin typeface="Raleway"/>
            </a:endParaRPr>
          </a:p>
          <a:p>
            <a:pPr marL="0" indent="0">
              <a:buNone/>
            </a:pPr>
            <a:r>
              <a:rPr lang="en-US" dirty="0" smtClean="0">
                <a:solidFill>
                  <a:srgbClr val="000000"/>
                </a:solidFill>
                <a:latin typeface="Raleway"/>
              </a:rPr>
              <a:t> </a:t>
            </a:r>
            <a:r>
              <a:rPr lang="en-US" dirty="0"/>
              <a:t/>
            </a:r>
            <a:br>
              <a:rPr lang="en-US" dirty="0"/>
            </a:br>
            <a:r>
              <a:rPr lang="en-US" sz="5700" b="1" dirty="0">
                <a:solidFill>
                  <a:srgbClr val="FF0000"/>
                </a:solidFill>
                <a:latin typeface="Raleway"/>
              </a:rPr>
              <a:t>Insulin Side Effects</a:t>
            </a:r>
          </a:p>
          <a:p>
            <a:pPr>
              <a:buFont typeface="Arial"/>
              <a:buChar char="•"/>
            </a:pPr>
            <a:r>
              <a:rPr lang="en-US" dirty="0">
                <a:solidFill>
                  <a:srgbClr val="000000"/>
                </a:solidFill>
                <a:latin typeface="Raleway"/>
              </a:rPr>
              <a:t>Low blood sugar</a:t>
            </a:r>
          </a:p>
          <a:p>
            <a:pPr>
              <a:buFont typeface="Arial"/>
              <a:buChar char="•"/>
            </a:pPr>
            <a:r>
              <a:rPr lang="en-US" dirty="0">
                <a:solidFill>
                  <a:srgbClr val="000000"/>
                </a:solidFill>
                <a:latin typeface="Raleway"/>
              </a:rPr>
              <a:t>Headache</a:t>
            </a:r>
          </a:p>
          <a:p>
            <a:pPr>
              <a:buFont typeface="Arial"/>
              <a:buChar char="•"/>
            </a:pPr>
            <a:r>
              <a:rPr lang="en-US" dirty="0">
                <a:solidFill>
                  <a:srgbClr val="000000"/>
                </a:solidFill>
                <a:latin typeface="Raleway"/>
              </a:rPr>
              <a:t>Flu-like symptoms</a:t>
            </a:r>
          </a:p>
          <a:p>
            <a:pPr>
              <a:buFont typeface="Arial"/>
              <a:buChar char="•"/>
            </a:pPr>
            <a:r>
              <a:rPr lang="en-US" dirty="0">
                <a:solidFill>
                  <a:srgbClr val="000000"/>
                </a:solidFill>
                <a:latin typeface="Raleway"/>
              </a:rPr>
              <a:t>Weight gain when you first start using insulin</a:t>
            </a:r>
          </a:p>
          <a:p>
            <a:pPr>
              <a:buFont typeface="Arial"/>
              <a:buChar char="•"/>
            </a:pPr>
            <a:r>
              <a:rPr lang="en-US" dirty="0">
                <a:solidFill>
                  <a:srgbClr val="000000"/>
                </a:solidFill>
                <a:latin typeface="Raleway"/>
              </a:rPr>
              <a:t>Lumps, scars, or rash at injection site</a:t>
            </a:r>
          </a:p>
          <a:p>
            <a:endParaRPr lang="en-US" dirty="0"/>
          </a:p>
        </p:txBody>
      </p:sp>
    </p:spTree>
    <p:extLst>
      <p:ext uri="{BB962C8B-B14F-4D97-AF65-F5344CB8AC3E}">
        <p14:creationId xmlns:p14="http://schemas.microsoft.com/office/powerpoint/2010/main" val="7755210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sz="2700" b="1" dirty="0">
                <a:solidFill>
                  <a:srgbClr val="000000"/>
                </a:solidFill>
                <a:latin typeface="Raleway"/>
              </a:rPr>
              <a:t>Insulin Pump Treatment</a:t>
            </a:r>
            <a:r>
              <a:rPr lang="en-US" b="1" dirty="0">
                <a:solidFill>
                  <a:srgbClr val="000000"/>
                </a:solidFill>
                <a:latin typeface="Raleway"/>
              </a:rPr>
              <a:t/>
            </a:r>
            <a:br>
              <a:rPr lang="en-US" b="1" dirty="0">
                <a:solidFill>
                  <a:srgbClr val="000000"/>
                </a:solidFill>
                <a:latin typeface="Raleway"/>
              </a:rPr>
            </a:br>
            <a:endParaRPr lang="en-US" dirty="0"/>
          </a:p>
        </p:txBody>
      </p:sp>
      <p:pic>
        <p:nvPicPr>
          <p:cNvPr id="174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6730" y="914401"/>
            <a:ext cx="3200870" cy="1676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921443"/>
            <a:ext cx="4267200" cy="2707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495800" y="3105835"/>
            <a:ext cx="4191000" cy="338554"/>
          </a:xfrm>
          <a:prstGeom prst="rect">
            <a:avLst/>
          </a:prstGeom>
        </p:spPr>
        <p:txBody>
          <a:bodyPr wrap="square">
            <a:spAutoFit/>
          </a:bodyPr>
          <a:lstStyle/>
          <a:p>
            <a:r>
              <a:rPr lang="en-US" sz="1600" b="1" dirty="0">
                <a:solidFill>
                  <a:srgbClr val="000000"/>
                </a:solidFill>
                <a:latin typeface="Raleway"/>
              </a:rPr>
              <a:t>Measuring Blood Glucose (Sugar) Levels</a:t>
            </a:r>
            <a:endParaRPr lang="en-US" sz="1600" dirty="0"/>
          </a:p>
        </p:txBody>
      </p:sp>
      <p:sp>
        <p:nvSpPr>
          <p:cNvPr id="4" name="Rectangle 3"/>
          <p:cNvSpPr/>
          <p:nvPr/>
        </p:nvSpPr>
        <p:spPr>
          <a:xfrm>
            <a:off x="0" y="3275112"/>
            <a:ext cx="3657600" cy="646331"/>
          </a:xfrm>
          <a:prstGeom prst="rect">
            <a:avLst/>
          </a:prstGeom>
        </p:spPr>
        <p:txBody>
          <a:bodyPr wrap="square">
            <a:spAutoFit/>
          </a:bodyPr>
          <a:lstStyle/>
          <a:p>
            <a:r>
              <a:rPr lang="en-US" b="1" dirty="0"/>
              <a:t>Pancreatic Islet Cell Transplant</a:t>
            </a:r>
            <a:br>
              <a:rPr lang="en-US" b="1" dirty="0"/>
            </a:br>
            <a:endParaRPr lang="en-US" dirty="0"/>
          </a:p>
        </p:txBody>
      </p:sp>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921443"/>
            <a:ext cx="3657600" cy="2707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838201"/>
            <a:ext cx="3581400" cy="1752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724400" y="152401"/>
            <a:ext cx="4299288" cy="307777"/>
          </a:xfrm>
          <a:prstGeom prst="rect">
            <a:avLst/>
          </a:prstGeom>
        </p:spPr>
        <p:txBody>
          <a:bodyPr wrap="square">
            <a:spAutoFit/>
          </a:bodyPr>
          <a:lstStyle/>
          <a:p>
            <a:r>
              <a:rPr lang="en-US" sz="1400" b="1" dirty="0">
                <a:solidFill>
                  <a:srgbClr val="000000"/>
                </a:solidFill>
                <a:latin typeface="Raleway"/>
              </a:rPr>
              <a:t>Type 1 Diabetes Treatment: Artificial Pancreas</a:t>
            </a:r>
            <a:endParaRPr lang="en-US" sz="1400" dirty="0"/>
          </a:p>
        </p:txBody>
      </p:sp>
    </p:spTree>
    <p:extLst>
      <p:ext uri="{BB962C8B-B14F-4D97-AF65-F5344CB8AC3E}">
        <p14:creationId xmlns:p14="http://schemas.microsoft.com/office/powerpoint/2010/main" val="6990181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solidFill>
                  <a:srgbClr val="FF0000"/>
                </a:solidFill>
              </a:rPr>
              <a:t>A1C</a:t>
            </a:r>
            <a:endParaRPr lang="en-US" sz="6000" dirty="0">
              <a:solidFill>
                <a:srgbClr val="FF0000"/>
              </a:solidFill>
            </a:endParaRPr>
          </a:p>
        </p:txBody>
      </p:sp>
      <p:sp>
        <p:nvSpPr>
          <p:cNvPr id="3" name="Content Placeholder 2"/>
          <p:cNvSpPr>
            <a:spLocks noGrp="1"/>
          </p:cNvSpPr>
          <p:nvPr>
            <p:ph idx="1"/>
          </p:nvPr>
        </p:nvSpPr>
        <p:spPr/>
        <p:txBody>
          <a:bodyPr>
            <a:normAutofit fontScale="70000" lnSpcReduction="20000"/>
          </a:bodyPr>
          <a:lstStyle/>
          <a:p>
            <a:r>
              <a:rPr lang="en-US" dirty="0">
                <a:solidFill>
                  <a:srgbClr val="000000"/>
                </a:solidFill>
                <a:latin typeface="Raleway"/>
              </a:rPr>
              <a:t>There is a test called the hemoglobin A1c blood test (also termed A1C</a:t>
            </a:r>
            <a:r>
              <a:rPr lang="en-US" dirty="0" smtClean="0">
                <a:solidFill>
                  <a:srgbClr val="000000"/>
                </a:solidFill>
                <a:latin typeface="Raleway"/>
              </a:rPr>
              <a:t>)</a:t>
            </a:r>
            <a:endParaRPr lang="fa-IR" dirty="0" smtClean="0">
              <a:solidFill>
                <a:srgbClr val="000000"/>
              </a:solidFill>
              <a:latin typeface="Raleway"/>
            </a:endParaRPr>
          </a:p>
          <a:p>
            <a:pPr marL="0" indent="0">
              <a:buNone/>
            </a:pPr>
            <a:endParaRPr lang="fa-IR" dirty="0" smtClean="0">
              <a:solidFill>
                <a:srgbClr val="000000"/>
              </a:solidFill>
              <a:latin typeface="Raleway"/>
            </a:endParaRPr>
          </a:p>
          <a:p>
            <a:endParaRPr lang="fa-IR" dirty="0">
              <a:solidFill>
                <a:srgbClr val="000000"/>
              </a:solidFill>
              <a:latin typeface="Raleway"/>
            </a:endParaRPr>
          </a:p>
          <a:p>
            <a:r>
              <a:rPr lang="en-US" dirty="0" smtClean="0">
                <a:solidFill>
                  <a:srgbClr val="000000"/>
                </a:solidFill>
                <a:latin typeface="Raleway"/>
              </a:rPr>
              <a:t> </a:t>
            </a:r>
            <a:r>
              <a:rPr lang="en-US" dirty="0">
                <a:solidFill>
                  <a:srgbClr val="000000"/>
                </a:solidFill>
                <a:latin typeface="Raleway"/>
              </a:rPr>
              <a:t>that is used to help determine how well a person is managing their blood glucose levels. This test is taken at the doctor's office and measures how well the blood sugar has been controlled over a 2- to 3-month span</a:t>
            </a:r>
            <a:r>
              <a:rPr lang="en-US" dirty="0" smtClean="0">
                <a:solidFill>
                  <a:srgbClr val="000000"/>
                </a:solidFill>
                <a:latin typeface="Raleway"/>
              </a:rPr>
              <a:t>.</a:t>
            </a:r>
            <a:endParaRPr lang="fa-IR" dirty="0" smtClean="0">
              <a:solidFill>
                <a:srgbClr val="000000"/>
              </a:solidFill>
              <a:latin typeface="Raleway"/>
            </a:endParaRPr>
          </a:p>
          <a:p>
            <a:pPr marL="0" indent="0">
              <a:buNone/>
            </a:pPr>
            <a:endParaRPr lang="fa-IR" dirty="0" smtClean="0">
              <a:solidFill>
                <a:srgbClr val="000000"/>
              </a:solidFill>
              <a:latin typeface="Raleway"/>
            </a:endParaRPr>
          </a:p>
          <a:p>
            <a:endParaRPr lang="fa-IR" dirty="0">
              <a:solidFill>
                <a:srgbClr val="000000"/>
              </a:solidFill>
              <a:latin typeface="Raleway"/>
            </a:endParaRPr>
          </a:p>
          <a:p>
            <a:r>
              <a:rPr lang="en-US" dirty="0" smtClean="0">
                <a:solidFill>
                  <a:srgbClr val="000000"/>
                </a:solidFill>
                <a:latin typeface="Raleway"/>
              </a:rPr>
              <a:t> </a:t>
            </a:r>
            <a:r>
              <a:rPr lang="en-US" dirty="0">
                <a:solidFill>
                  <a:srgbClr val="000000"/>
                </a:solidFill>
                <a:latin typeface="Raleway"/>
              </a:rPr>
              <a:t>If the results show poor blood sugar control (high A1c levels), this suggests that the person's insulin therapy, dietary habits, and/or physical activity be modified to lower blood sugar levels into a more healthy and normal range</a:t>
            </a:r>
            <a:endParaRPr lang="en-US" dirty="0"/>
          </a:p>
        </p:txBody>
      </p:sp>
    </p:spTree>
    <p:extLst>
      <p:ext uri="{BB962C8B-B14F-4D97-AF65-F5344CB8AC3E}">
        <p14:creationId xmlns:p14="http://schemas.microsoft.com/office/powerpoint/2010/main" val="22178930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200" b="1" dirty="0">
                <a:solidFill>
                  <a:srgbClr val="FF0000"/>
                </a:solidFill>
                <a:latin typeface="Raleway"/>
              </a:rPr>
              <a:t>Are the complications of both types of diabetes the same?</a:t>
            </a:r>
            <a:r>
              <a:rPr lang="en-US" b="1" dirty="0">
                <a:solidFill>
                  <a:srgbClr val="000000"/>
                </a:solidFill>
                <a:latin typeface="Raleway"/>
              </a:rPr>
              <a:t/>
            </a:r>
            <a:br>
              <a:rPr lang="en-US" b="1" dirty="0">
                <a:solidFill>
                  <a:srgbClr val="000000"/>
                </a:solidFill>
                <a:latin typeface="Raleway"/>
              </a:rPr>
            </a:br>
            <a:endParaRPr lang="en-US" dirty="0"/>
          </a:p>
        </p:txBody>
      </p:sp>
      <p:sp>
        <p:nvSpPr>
          <p:cNvPr id="3" name="Content Placeholder 2"/>
          <p:cNvSpPr>
            <a:spLocks noGrp="1"/>
          </p:cNvSpPr>
          <p:nvPr>
            <p:ph idx="1"/>
          </p:nvPr>
        </p:nvSpPr>
        <p:spPr/>
        <p:txBody>
          <a:bodyPr>
            <a:normAutofit fontScale="47500" lnSpcReduction="20000"/>
          </a:bodyPr>
          <a:lstStyle/>
          <a:p>
            <a:r>
              <a:rPr lang="en-US" dirty="0"/>
              <a:t>An acute (sudden) complications of both types can be related </a:t>
            </a:r>
            <a:r>
              <a:rPr lang="en-US" dirty="0" err="1"/>
              <a:t>to:Severely</a:t>
            </a:r>
            <a:r>
              <a:rPr lang="en-US" dirty="0"/>
              <a:t> elevated blood sugar levels due to an actual lack of insulin or insufficient action of insulin. This leads to conditions called diabetic </a:t>
            </a:r>
            <a:r>
              <a:rPr lang="en-US" dirty="0">
                <a:hlinkClick r:id="rId2"/>
              </a:rPr>
              <a:t>ketoacidosis</a:t>
            </a:r>
            <a:r>
              <a:rPr lang="en-US" dirty="0"/>
              <a:t> or hyperosmolar </a:t>
            </a:r>
            <a:r>
              <a:rPr lang="en-US" dirty="0">
                <a:hlinkClick r:id="rId3"/>
              </a:rPr>
              <a:t>coma</a:t>
            </a:r>
            <a:r>
              <a:rPr lang="en-US" dirty="0"/>
              <a:t>, which can be life-threatening</a:t>
            </a:r>
            <a:r>
              <a:rPr lang="en-US" dirty="0" smtClean="0"/>
              <a:t>.</a:t>
            </a:r>
          </a:p>
          <a:p>
            <a:pPr marL="0" indent="0">
              <a:buNone/>
            </a:pPr>
            <a:endParaRPr lang="en-US" dirty="0"/>
          </a:p>
          <a:p>
            <a:pPr marL="0" indent="0">
              <a:buNone/>
            </a:pPr>
            <a:endParaRPr lang="en-US" dirty="0"/>
          </a:p>
          <a:p>
            <a:r>
              <a:rPr lang="en-US" dirty="0"/>
              <a:t>Abnormally </a:t>
            </a:r>
            <a:r>
              <a:rPr lang="en-US" dirty="0">
                <a:hlinkClick r:id="rId4"/>
              </a:rPr>
              <a:t>low blood sugar</a:t>
            </a:r>
            <a:r>
              <a:rPr lang="en-US" dirty="0"/>
              <a:t> levels due to too much insulin or other glucose-lowering medications</a:t>
            </a:r>
            <a:r>
              <a:rPr lang="en-US" dirty="0" smtClean="0"/>
              <a:t>.</a:t>
            </a:r>
          </a:p>
          <a:p>
            <a:pPr marL="0" indent="0">
              <a:buNone/>
            </a:pPr>
            <a:endParaRPr lang="en-US" dirty="0" smtClean="0"/>
          </a:p>
          <a:p>
            <a:pPr marL="0" indent="0">
              <a:buNone/>
            </a:pPr>
            <a:endParaRPr lang="en-US" dirty="0"/>
          </a:p>
          <a:p>
            <a:r>
              <a:rPr lang="en-US" dirty="0"/>
              <a:t>Long-term complications of either type are related to damage to blood vessels. These complications generally are referred to as small vessel disease, involving the eyes, kidneys and nerves and large vessel disease, involving the </a:t>
            </a:r>
            <a:r>
              <a:rPr lang="en-US" dirty="0">
                <a:hlinkClick r:id="rId5"/>
              </a:rPr>
              <a:t>heart</a:t>
            </a:r>
            <a:r>
              <a:rPr lang="en-US" dirty="0"/>
              <a:t> and blood vessels. For example, </a:t>
            </a:r>
            <a:r>
              <a:rPr lang="en-US" dirty="0">
                <a:hlinkClick r:id="rId6"/>
              </a:rPr>
              <a:t>diabetic neuropathy</a:t>
            </a:r>
            <a:r>
              <a:rPr lang="en-US" dirty="0"/>
              <a:t> refers to damage to the nerves that can cause numbness and tingling, among other symptoms</a:t>
            </a:r>
            <a:r>
              <a:rPr lang="en-US" dirty="0" smtClean="0"/>
              <a:t>.</a:t>
            </a:r>
          </a:p>
          <a:p>
            <a:pPr marL="0" indent="0">
              <a:buNone/>
            </a:pPr>
            <a:endParaRPr lang="en-US" dirty="0" smtClean="0"/>
          </a:p>
          <a:p>
            <a:endParaRPr lang="en-US" dirty="0"/>
          </a:p>
          <a:p>
            <a:r>
              <a:rPr lang="en-US" dirty="0" smtClean="0"/>
              <a:t> </a:t>
            </a:r>
            <a:r>
              <a:rPr lang="en-US" dirty="0"/>
              <a:t>Any type of diabetes accelerates blood vessel damage due to </a:t>
            </a:r>
            <a:r>
              <a:rPr lang="en-US" dirty="0">
                <a:hlinkClick r:id="rId7"/>
              </a:rPr>
              <a:t>hardening of the arteries</a:t>
            </a:r>
            <a:r>
              <a:rPr lang="en-US" dirty="0"/>
              <a:t> (</a:t>
            </a:r>
            <a:r>
              <a:rPr lang="en-US" dirty="0">
                <a:hlinkClick r:id="rId8"/>
              </a:rPr>
              <a:t>atherosclerosis</a:t>
            </a:r>
            <a:r>
              <a:rPr lang="en-US" dirty="0"/>
              <a:t>), leading to coronary </a:t>
            </a:r>
            <a:r>
              <a:rPr lang="en-US" dirty="0">
                <a:hlinkClick r:id="rId9"/>
              </a:rPr>
              <a:t>heart disease</a:t>
            </a:r>
            <a:r>
              <a:rPr lang="en-US" dirty="0"/>
              <a:t> (</a:t>
            </a:r>
            <a:r>
              <a:rPr lang="en-US" dirty="0">
                <a:hlinkClick r:id="rId10"/>
              </a:rPr>
              <a:t>angina</a:t>
            </a:r>
            <a:r>
              <a:rPr lang="en-US" dirty="0"/>
              <a:t> or </a:t>
            </a:r>
            <a:r>
              <a:rPr lang="en-US" dirty="0">
                <a:hlinkClick r:id="rId11"/>
              </a:rPr>
              <a:t>heart attack</a:t>
            </a:r>
            <a:r>
              <a:rPr lang="en-US" dirty="0"/>
              <a:t>), </a:t>
            </a:r>
            <a:r>
              <a:rPr lang="en-US" dirty="0">
                <a:hlinkClick r:id="rId12"/>
              </a:rPr>
              <a:t>strokes</a:t>
            </a:r>
            <a:r>
              <a:rPr lang="en-US" dirty="0"/>
              <a:t>, and </a:t>
            </a:r>
            <a:r>
              <a:rPr lang="en-US" dirty="0">
                <a:hlinkClick r:id="rId13"/>
              </a:rPr>
              <a:t>pain</a:t>
            </a:r>
            <a:r>
              <a:rPr lang="en-US" dirty="0"/>
              <a:t> in the lower extremities because of lack of blood supply (</a:t>
            </a:r>
            <a:r>
              <a:rPr lang="en-US" dirty="0">
                <a:hlinkClick r:id="rId14"/>
              </a:rPr>
              <a:t>claudication</a:t>
            </a:r>
            <a:r>
              <a:rPr lang="en-US" dirty="0"/>
              <a:t>)</a:t>
            </a:r>
          </a:p>
          <a:p>
            <a:endParaRPr lang="en-US" dirty="0"/>
          </a:p>
        </p:txBody>
      </p:sp>
    </p:spTree>
    <p:extLst>
      <p:ext uri="{BB962C8B-B14F-4D97-AF65-F5344CB8AC3E}">
        <p14:creationId xmlns:p14="http://schemas.microsoft.com/office/powerpoint/2010/main" val="21293407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457200" y="0"/>
            <a:ext cx="8229600" cy="609600"/>
          </a:xfrm>
        </p:spPr>
        <p:txBody>
          <a:bodyPr rtlCol="1">
            <a:normAutofit fontScale="90000"/>
          </a:bodyPr>
          <a:lstStyle/>
          <a:p>
            <a:pPr algn="r" eaLnBrk="1" fontAlgn="auto" hangingPunct="1">
              <a:spcAft>
                <a:spcPts val="0"/>
              </a:spcAft>
              <a:defRPr/>
            </a:pPr>
            <a:r>
              <a:rPr lang="fa-IR" dirty="0" smtClean="0">
                <a:solidFill>
                  <a:srgbClr val="FF0000"/>
                </a:solidFill>
              </a:rPr>
              <a:t>عوارض دیابت:</a:t>
            </a:r>
            <a:endParaRPr lang="en-GB" dirty="0" smtClean="0">
              <a:solidFill>
                <a:srgbClr val="FF0000"/>
              </a:solidFill>
            </a:endParaRPr>
          </a:p>
        </p:txBody>
      </p:sp>
      <p:sp>
        <p:nvSpPr>
          <p:cNvPr id="28675" name="Content Placeholder 2"/>
          <p:cNvSpPr>
            <a:spLocks noGrp="1"/>
          </p:cNvSpPr>
          <p:nvPr>
            <p:ph idx="1"/>
          </p:nvPr>
        </p:nvSpPr>
        <p:spPr>
          <a:xfrm>
            <a:off x="304800" y="533400"/>
            <a:ext cx="8839200" cy="685800"/>
          </a:xfrm>
        </p:spPr>
        <p:txBody>
          <a:bodyPr rtlCol="1">
            <a:normAutofit lnSpcReduction="10000"/>
          </a:bodyPr>
          <a:lstStyle/>
          <a:p>
            <a:pPr marL="36513" indent="0" algn="r" eaLnBrk="1" fontAlgn="auto" hangingPunct="1">
              <a:spcAft>
                <a:spcPts val="0"/>
              </a:spcAft>
              <a:buFont typeface="Wingdings 2" pitchFamily="18" charset="2"/>
              <a:buNone/>
              <a:defRPr/>
            </a:pPr>
            <a:r>
              <a:rPr lang="fa-IR" sz="2000" b="1" dirty="0" smtClean="0"/>
              <a:t>1</a:t>
            </a:r>
            <a:r>
              <a:rPr lang="fa-IR" sz="2000" b="1" dirty="0" smtClean="0">
                <a:solidFill>
                  <a:srgbClr val="0070C0"/>
                </a:solidFill>
              </a:rPr>
              <a:t>- عوارض زودرس(حاد): </a:t>
            </a:r>
            <a:r>
              <a:rPr lang="fa-IR" sz="2000" dirty="0" smtClean="0"/>
              <a:t>در این موارد قند خون بیمار به شدت پایین آمده یا بالا می رود که در هر دو حالت باید بیمار را بلافاصله به پزشک ارجاع دهید</a:t>
            </a:r>
            <a:endParaRPr lang="fa-IR" dirty="0" smtClean="0"/>
          </a:p>
          <a:p>
            <a:pPr marL="36513" indent="0" eaLnBrk="1" fontAlgn="auto" hangingPunct="1">
              <a:spcAft>
                <a:spcPts val="0"/>
              </a:spcAft>
              <a:buFont typeface="Wingdings 2" pitchFamily="18" charset="2"/>
              <a:buNone/>
              <a:defRPr/>
            </a:pPr>
            <a:endParaRPr lang="fa-IR" b="1" dirty="0" smtClean="0"/>
          </a:p>
          <a:p>
            <a:pPr marL="36513" indent="0" eaLnBrk="1" fontAlgn="auto" hangingPunct="1">
              <a:spcAft>
                <a:spcPts val="0"/>
              </a:spcAft>
              <a:buFont typeface="Wingdings 2" pitchFamily="18" charset="2"/>
              <a:buNone/>
              <a:defRPr/>
            </a:pPr>
            <a:endParaRPr lang="fa-IR" b="1" dirty="0" smtClean="0"/>
          </a:p>
          <a:p>
            <a:pPr marL="36513" indent="0" eaLnBrk="1" fontAlgn="auto" hangingPunct="1">
              <a:spcAft>
                <a:spcPts val="0"/>
              </a:spcAft>
              <a:buFont typeface="Wingdings 2" pitchFamily="18" charset="2"/>
              <a:buNone/>
              <a:defRPr/>
            </a:pPr>
            <a:endParaRPr lang="fa-IR" b="1" dirty="0" smtClean="0"/>
          </a:p>
          <a:p>
            <a:pPr marL="36513" indent="0" eaLnBrk="1" fontAlgn="auto" hangingPunct="1">
              <a:spcAft>
                <a:spcPts val="0"/>
              </a:spcAft>
              <a:buFont typeface="Wingdings 2" pitchFamily="18" charset="2"/>
              <a:buNone/>
              <a:defRPr/>
            </a:pPr>
            <a:endParaRPr lang="fa-IR" b="1" dirty="0" smtClean="0"/>
          </a:p>
          <a:p>
            <a:pPr marL="36513" indent="0" eaLnBrk="1" fontAlgn="auto" hangingPunct="1">
              <a:spcAft>
                <a:spcPts val="0"/>
              </a:spcAft>
              <a:buFont typeface="Wingdings 2" pitchFamily="18" charset="2"/>
              <a:buNone/>
              <a:defRPr/>
            </a:pPr>
            <a:endParaRPr lang="fa-IR" b="1" dirty="0" smtClean="0"/>
          </a:p>
        </p:txBody>
      </p:sp>
      <p:sp>
        <p:nvSpPr>
          <p:cNvPr id="26629" name="Rectangle 4"/>
          <p:cNvSpPr>
            <a:spLocks noChangeArrowheads="1"/>
          </p:cNvSpPr>
          <p:nvPr/>
        </p:nvSpPr>
        <p:spPr bwMode="auto">
          <a:xfrm>
            <a:off x="2590800" y="3200400"/>
            <a:ext cx="6553200" cy="738664"/>
          </a:xfrm>
          <a:prstGeom prst="rect">
            <a:avLst/>
          </a:prstGeom>
          <a:noFill/>
          <a:ln w="9525">
            <a:noFill/>
            <a:miter lim="800000"/>
            <a:headEnd/>
            <a:tailEnd/>
          </a:ln>
        </p:spPr>
        <p:txBody>
          <a:bodyPr wrap="square">
            <a:spAutoFit/>
          </a:bodyPr>
          <a:lstStyle/>
          <a:p>
            <a:pPr marL="36513" algn="r">
              <a:buFont typeface="Wingdings 2" pitchFamily="18" charset="2"/>
              <a:buNone/>
            </a:pPr>
            <a:r>
              <a:rPr lang="fa-IR" sz="2400" b="1" dirty="0">
                <a:solidFill>
                  <a:srgbClr val="0070C0"/>
                </a:solidFill>
              </a:rPr>
              <a:t>2- عوارض دیررس(مزمن): </a:t>
            </a:r>
          </a:p>
          <a:p>
            <a:pPr marL="36513" algn="r">
              <a:buFont typeface="Wingdings 2" pitchFamily="18" charset="2"/>
              <a:buNone/>
            </a:pPr>
            <a:r>
              <a:rPr lang="fa-IR" dirty="0" smtClean="0"/>
              <a:t>.</a:t>
            </a:r>
            <a:endParaRPr lang="en-GB" dirty="0"/>
          </a:p>
        </p:txBody>
      </p:sp>
      <p:pic>
        <p:nvPicPr>
          <p:cNvPr id="26630" name="Picture 1" descr="bi hal.jpg"/>
          <p:cNvPicPr>
            <a:picLocks noChangeAspect="1"/>
          </p:cNvPicPr>
          <p:nvPr/>
        </p:nvPicPr>
        <p:blipFill>
          <a:blip r:embed="rId2"/>
          <a:srcRect/>
          <a:stretch>
            <a:fillRect/>
          </a:stretch>
        </p:blipFill>
        <p:spPr bwMode="auto">
          <a:xfrm>
            <a:off x="73025" y="1219200"/>
            <a:ext cx="4346575" cy="1981200"/>
          </a:xfrm>
          <a:prstGeom prst="rect">
            <a:avLst/>
          </a:prstGeom>
          <a:noFill/>
          <a:ln w="9525">
            <a:noFill/>
            <a:miter lim="800000"/>
            <a:headEnd/>
            <a:tailEnd/>
          </a:ln>
        </p:spPr>
      </p:pic>
      <p:pic>
        <p:nvPicPr>
          <p:cNvPr id="26631" name="Picture 1" descr="meade.jpg"/>
          <p:cNvPicPr>
            <a:picLocks noChangeAspect="1"/>
          </p:cNvPicPr>
          <p:nvPr/>
        </p:nvPicPr>
        <p:blipFill>
          <a:blip r:embed="rId3"/>
          <a:srcRect/>
          <a:stretch>
            <a:fillRect/>
          </a:stretch>
        </p:blipFill>
        <p:spPr bwMode="auto">
          <a:xfrm>
            <a:off x="4800600" y="1295400"/>
            <a:ext cx="4038600" cy="1905000"/>
          </a:xfrm>
          <a:prstGeom prst="rect">
            <a:avLst/>
          </a:prstGeom>
          <a:noFill/>
          <a:ln w="9525">
            <a:noFill/>
            <a:miter lim="800000"/>
            <a:headEnd/>
            <a:tailEnd/>
          </a:ln>
        </p:spPr>
      </p:pic>
      <p:pic>
        <p:nvPicPr>
          <p:cNvPr id="26632" name="Picture 8" descr="pink man small"/>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6400800" y="3733800"/>
            <a:ext cx="1447800" cy="2819400"/>
          </a:xfrm>
          <a:prstGeom prst="rect">
            <a:avLst/>
          </a:prstGeom>
          <a:noFill/>
          <a:ln w="9525">
            <a:noFill/>
            <a:miter lim="800000"/>
            <a:headEnd/>
            <a:tailEnd/>
          </a:ln>
        </p:spPr>
      </p:pic>
      <p:sp>
        <p:nvSpPr>
          <p:cNvPr id="26633" name="Rectangle 8"/>
          <p:cNvSpPr>
            <a:spLocks noChangeArrowheads="1"/>
          </p:cNvSpPr>
          <p:nvPr/>
        </p:nvSpPr>
        <p:spPr bwMode="auto">
          <a:xfrm>
            <a:off x="7848600" y="3733800"/>
            <a:ext cx="1295400" cy="1631950"/>
          </a:xfrm>
          <a:prstGeom prst="rect">
            <a:avLst/>
          </a:prstGeom>
          <a:noFill/>
          <a:ln w="9525">
            <a:noFill/>
            <a:miter lim="800000"/>
            <a:headEnd/>
            <a:tailEnd/>
          </a:ln>
        </p:spPr>
        <p:txBody>
          <a:bodyPr>
            <a:spAutoFit/>
          </a:bodyPr>
          <a:lstStyle/>
          <a:p>
            <a:pPr algn="ctr" eaLnBrk="0" hangingPunct="0"/>
            <a:r>
              <a:rPr lang="en-US" sz="1000" b="1" dirty="0" err="1">
                <a:solidFill>
                  <a:srgbClr val="009999"/>
                </a:solidFill>
                <a:latin typeface="Antique Olive"/>
              </a:rPr>
              <a:t>Macrovascular</a:t>
            </a:r>
            <a:r>
              <a:rPr lang="en-US" sz="1000" b="1" dirty="0">
                <a:solidFill>
                  <a:srgbClr val="009999"/>
                </a:solidFill>
                <a:latin typeface="Antique Olive"/>
              </a:rPr>
              <a:t> and </a:t>
            </a:r>
            <a:r>
              <a:rPr lang="en-US" sz="1000" b="1" dirty="0" err="1">
                <a:solidFill>
                  <a:srgbClr val="009999"/>
                </a:solidFill>
                <a:latin typeface="Antique Olive"/>
              </a:rPr>
              <a:t>Cerebrovascular</a:t>
            </a:r>
            <a:r>
              <a:rPr lang="en-US" sz="1000" b="1" dirty="0">
                <a:solidFill>
                  <a:srgbClr val="009999"/>
                </a:solidFill>
                <a:latin typeface="Antique Olive"/>
              </a:rPr>
              <a:t> Disease</a:t>
            </a:r>
          </a:p>
          <a:p>
            <a:pPr algn="ctr" eaLnBrk="0" hangingPunct="0"/>
            <a:r>
              <a:rPr lang="en-US" sz="1000" dirty="0">
                <a:solidFill>
                  <a:srgbClr val="000000"/>
                </a:solidFill>
                <a:latin typeface="Antique Olive"/>
              </a:rPr>
              <a:t>2–3 fold increased risk </a:t>
            </a:r>
            <a:br>
              <a:rPr lang="en-US" sz="1000" dirty="0">
                <a:solidFill>
                  <a:srgbClr val="000000"/>
                </a:solidFill>
                <a:latin typeface="Antique Olive"/>
              </a:rPr>
            </a:br>
            <a:r>
              <a:rPr lang="en-US" sz="1000" dirty="0">
                <a:solidFill>
                  <a:srgbClr val="000000"/>
                </a:solidFill>
                <a:latin typeface="Antique Olive"/>
              </a:rPr>
              <a:t>of coronary heart disease and stroke, 75% have hypertension</a:t>
            </a:r>
            <a:endParaRPr lang="fa-IR" sz="1000" dirty="0"/>
          </a:p>
        </p:txBody>
      </p:sp>
      <p:sp>
        <p:nvSpPr>
          <p:cNvPr id="26634" name="Rectangle 9"/>
          <p:cNvSpPr>
            <a:spLocks noChangeArrowheads="1"/>
          </p:cNvSpPr>
          <p:nvPr/>
        </p:nvSpPr>
        <p:spPr bwMode="auto">
          <a:xfrm>
            <a:off x="7848600" y="5638800"/>
            <a:ext cx="1295400" cy="954088"/>
          </a:xfrm>
          <a:prstGeom prst="rect">
            <a:avLst/>
          </a:prstGeom>
          <a:noFill/>
          <a:ln w="9525">
            <a:noFill/>
            <a:miter lim="800000"/>
            <a:headEnd/>
            <a:tailEnd/>
          </a:ln>
        </p:spPr>
        <p:txBody>
          <a:bodyPr>
            <a:spAutoFit/>
          </a:bodyPr>
          <a:lstStyle/>
          <a:p>
            <a:pPr algn="ctr" eaLnBrk="0" hangingPunct="0"/>
            <a:r>
              <a:rPr lang="en-US" sz="800" b="1">
                <a:solidFill>
                  <a:srgbClr val="009999"/>
                </a:solidFill>
                <a:latin typeface="Antique Olive"/>
              </a:rPr>
              <a:t>Foot Problems</a:t>
            </a:r>
          </a:p>
          <a:p>
            <a:pPr algn="ctr" eaLnBrk="0" hangingPunct="0"/>
            <a:r>
              <a:rPr lang="en-US" sz="800">
                <a:solidFill>
                  <a:srgbClr val="000000"/>
                </a:solidFill>
                <a:latin typeface="Antique Olive"/>
              </a:rPr>
              <a:t>15% of people with </a:t>
            </a:r>
          </a:p>
          <a:p>
            <a:pPr algn="ctr" eaLnBrk="0" hangingPunct="0"/>
            <a:r>
              <a:rPr lang="en-US" sz="800">
                <a:solidFill>
                  <a:srgbClr val="000000"/>
                </a:solidFill>
                <a:latin typeface="Antique Olive"/>
              </a:rPr>
              <a:t>diabetes develop </a:t>
            </a:r>
          </a:p>
          <a:p>
            <a:pPr algn="ctr" eaLnBrk="0" hangingPunct="0"/>
            <a:r>
              <a:rPr lang="en-US" sz="800">
                <a:solidFill>
                  <a:srgbClr val="000000"/>
                </a:solidFill>
                <a:latin typeface="Antique Olive"/>
              </a:rPr>
              <a:t>foot ulcers; 5–15% of </a:t>
            </a:r>
          </a:p>
          <a:p>
            <a:pPr algn="ctr" eaLnBrk="0" hangingPunct="0"/>
            <a:r>
              <a:rPr lang="en-US" sz="800">
                <a:solidFill>
                  <a:srgbClr val="000000"/>
                </a:solidFill>
                <a:latin typeface="Antique Olive"/>
              </a:rPr>
              <a:t>people with diabetic </a:t>
            </a:r>
          </a:p>
          <a:p>
            <a:pPr algn="ctr" eaLnBrk="0" hangingPunct="0"/>
            <a:r>
              <a:rPr lang="en-US" sz="800">
                <a:solidFill>
                  <a:srgbClr val="000000"/>
                </a:solidFill>
                <a:latin typeface="Antique Olive"/>
              </a:rPr>
              <a:t>foot ulcers need </a:t>
            </a:r>
          </a:p>
          <a:p>
            <a:pPr algn="ctr" eaLnBrk="0" hangingPunct="0"/>
            <a:r>
              <a:rPr lang="en-US" sz="800">
                <a:solidFill>
                  <a:srgbClr val="000000"/>
                </a:solidFill>
                <a:latin typeface="Antique Olive"/>
              </a:rPr>
              <a:t>amputations</a:t>
            </a:r>
            <a:endParaRPr lang="fa-IR" sz="800"/>
          </a:p>
        </p:txBody>
      </p:sp>
      <p:sp>
        <p:nvSpPr>
          <p:cNvPr id="11" name="Rectangle 10"/>
          <p:cNvSpPr/>
          <p:nvPr/>
        </p:nvSpPr>
        <p:spPr>
          <a:xfrm>
            <a:off x="5105400" y="3733800"/>
            <a:ext cx="1447800" cy="900113"/>
          </a:xfrm>
          <a:prstGeom prst="rect">
            <a:avLst/>
          </a:prstGeom>
        </p:spPr>
        <p:txBody>
          <a:bodyPr>
            <a:spAutoFit/>
          </a:bodyPr>
          <a:lstStyle/>
          <a:p>
            <a:pPr algn="ctr" eaLnBrk="0" hangingPunct="0">
              <a:defRPr/>
            </a:pPr>
            <a:r>
              <a:rPr lang="en-US" sz="1050" b="1" dirty="0">
                <a:solidFill>
                  <a:srgbClr val="009999"/>
                </a:solidFill>
                <a:latin typeface="Antique Olive"/>
              </a:rPr>
              <a:t>Retinopathy</a:t>
            </a:r>
          </a:p>
          <a:p>
            <a:pPr algn="ctr" eaLnBrk="0" hangingPunct="0">
              <a:defRPr/>
            </a:pPr>
            <a:r>
              <a:rPr lang="en-US" sz="1050" dirty="0">
                <a:solidFill>
                  <a:srgbClr val="000000"/>
                </a:solidFill>
                <a:latin typeface="Antique Olive"/>
              </a:rPr>
              <a:t>Most common cause of blindness in people of working ag</a:t>
            </a:r>
            <a:r>
              <a:rPr lang="en-US" sz="800" dirty="0">
                <a:solidFill>
                  <a:srgbClr val="000000"/>
                </a:solidFill>
                <a:latin typeface="Antique Olive"/>
              </a:rPr>
              <a:t>e</a:t>
            </a:r>
          </a:p>
        </p:txBody>
      </p:sp>
      <p:sp>
        <p:nvSpPr>
          <p:cNvPr id="12" name="Rectangle 11"/>
          <p:cNvSpPr/>
          <p:nvPr/>
        </p:nvSpPr>
        <p:spPr>
          <a:xfrm>
            <a:off x="4419600" y="4953000"/>
            <a:ext cx="2133600" cy="738188"/>
          </a:xfrm>
          <a:prstGeom prst="rect">
            <a:avLst/>
          </a:prstGeom>
        </p:spPr>
        <p:txBody>
          <a:bodyPr>
            <a:spAutoFit/>
          </a:bodyPr>
          <a:lstStyle/>
          <a:p>
            <a:pPr algn="ctr" eaLnBrk="0" hangingPunct="0">
              <a:defRPr/>
            </a:pPr>
            <a:r>
              <a:rPr lang="en-US" sz="1050" b="1" dirty="0">
                <a:solidFill>
                  <a:srgbClr val="009999"/>
                </a:solidFill>
                <a:latin typeface="Antique Olive"/>
              </a:rPr>
              <a:t>Nephropathy</a:t>
            </a:r>
          </a:p>
          <a:p>
            <a:pPr algn="ctr" eaLnBrk="0" hangingPunct="0">
              <a:defRPr/>
            </a:pPr>
            <a:r>
              <a:rPr lang="en-US" sz="1050" dirty="0">
                <a:solidFill>
                  <a:srgbClr val="000000"/>
                </a:solidFill>
                <a:latin typeface="Antique Olive"/>
              </a:rPr>
              <a:t>16% of all new patients needing renal replacement therapy have diabetes</a:t>
            </a:r>
          </a:p>
        </p:txBody>
      </p:sp>
      <p:sp>
        <p:nvSpPr>
          <p:cNvPr id="26637" name="Rectangle 12"/>
          <p:cNvSpPr>
            <a:spLocks noChangeArrowheads="1"/>
          </p:cNvSpPr>
          <p:nvPr/>
        </p:nvSpPr>
        <p:spPr bwMode="auto">
          <a:xfrm>
            <a:off x="3962400" y="5867400"/>
            <a:ext cx="3048000" cy="600075"/>
          </a:xfrm>
          <a:prstGeom prst="rect">
            <a:avLst/>
          </a:prstGeom>
          <a:noFill/>
          <a:ln w="9525">
            <a:noFill/>
            <a:miter lim="800000"/>
            <a:headEnd/>
            <a:tailEnd/>
          </a:ln>
        </p:spPr>
        <p:txBody>
          <a:bodyPr>
            <a:spAutoFit/>
          </a:bodyPr>
          <a:lstStyle/>
          <a:p>
            <a:pPr algn="ctr" eaLnBrk="0" hangingPunct="0"/>
            <a:r>
              <a:rPr lang="en-US" sz="1100" b="1">
                <a:solidFill>
                  <a:srgbClr val="009999"/>
                </a:solidFill>
                <a:latin typeface="Antique Olive"/>
              </a:rPr>
              <a:t>Erectile Dysfunction</a:t>
            </a:r>
          </a:p>
          <a:p>
            <a:pPr algn="ctr" eaLnBrk="0" hangingPunct="0"/>
            <a:r>
              <a:rPr lang="en-US" sz="1100">
                <a:solidFill>
                  <a:srgbClr val="000000"/>
                </a:solidFill>
                <a:latin typeface="Antique Olive"/>
              </a:rPr>
              <a:t>May affect up to 50% of men with long-standing diabetes</a:t>
            </a:r>
          </a:p>
        </p:txBody>
      </p:sp>
    </p:spTree>
    <p:extLst>
      <p:ext uri="{BB962C8B-B14F-4D97-AF65-F5344CB8AC3E}">
        <p14:creationId xmlns:p14="http://schemas.microsoft.com/office/powerpoint/2010/main" val="140369658"/>
      </p:ext>
    </p:extLst>
  </p:cSld>
  <p:clrMapOvr>
    <a:masterClrMapping/>
  </p:clrMapOvr>
  <p:transition spd="slow">
    <p:split orient="ver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200" b="1" dirty="0">
                <a:solidFill>
                  <a:srgbClr val="FF0000"/>
                </a:solidFill>
                <a:latin typeface="Raleway"/>
              </a:rPr>
              <a:t>How do the treatments for type 1 and type 2 diabetes differ?</a:t>
            </a:r>
            <a:r>
              <a:rPr lang="en-US" b="1" dirty="0">
                <a:solidFill>
                  <a:srgbClr val="000000"/>
                </a:solidFill>
                <a:latin typeface="Raleway"/>
              </a:rPr>
              <a:t/>
            </a:r>
            <a:br>
              <a:rPr lang="en-US" b="1" dirty="0">
                <a:solidFill>
                  <a:srgbClr val="000000"/>
                </a:solidFill>
                <a:latin typeface="Raleway"/>
              </a:rPr>
            </a:br>
            <a:endParaRPr lang="en-US" dirty="0"/>
          </a:p>
        </p:txBody>
      </p:sp>
      <p:sp>
        <p:nvSpPr>
          <p:cNvPr id="3" name="Content Placeholder 2"/>
          <p:cNvSpPr>
            <a:spLocks noGrp="1"/>
          </p:cNvSpPr>
          <p:nvPr>
            <p:ph idx="1"/>
          </p:nvPr>
        </p:nvSpPr>
        <p:spPr/>
        <p:txBody>
          <a:bodyPr>
            <a:normAutofit fontScale="70000" lnSpcReduction="20000"/>
          </a:bodyPr>
          <a:lstStyle/>
          <a:p>
            <a:r>
              <a:rPr lang="en-US" b="1" dirty="0">
                <a:solidFill>
                  <a:srgbClr val="000000"/>
                </a:solidFill>
                <a:latin typeface="Raleway"/>
              </a:rPr>
              <a:t>Type 1 treatment</a:t>
            </a:r>
            <a:r>
              <a:rPr lang="en-US" dirty="0">
                <a:solidFill>
                  <a:srgbClr val="000000"/>
                </a:solidFill>
                <a:latin typeface="Raleway"/>
              </a:rPr>
              <a:t>: Insulin is the treatment of choice for type 1 diabetes, because the body responds appropriately to insulin and the problem is a lack of insulin production by the pancreas</a:t>
            </a:r>
            <a:r>
              <a:rPr lang="en-US" dirty="0" smtClean="0">
                <a:solidFill>
                  <a:srgbClr val="000000"/>
                </a:solidFill>
                <a:latin typeface="Raleway"/>
              </a:rPr>
              <a:t>.</a:t>
            </a:r>
            <a:endParaRPr lang="fa-IR" dirty="0" smtClean="0">
              <a:solidFill>
                <a:srgbClr val="000000"/>
              </a:solidFill>
              <a:latin typeface="Raleway"/>
            </a:endParaRPr>
          </a:p>
          <a:p>
            <a:pPr marL="0" indent="0">
              <a:buNone/>
            </a:pPr>
            <a:endParaRPr lang="fa-IR" dirty="0" smtClean="0">
              <a:solidFill>
                <a:srgbClr val="000000"/>
              </a:solidFill>
              <a:latin typeface="Raleway"/>
            </a:endParaRPr>
          </a:p>
          <a:p>
            <a:pPr marL="0" indent="0">
              <a:buNone/>
            </a:pPr>
            <a:endParaRPr lang="en-US" dirty="0">
              <a:solidFill>
                <a:srgbClr val="000000"/>
              </a:solidFill>
              <a:latin typeface="Raleway"/>
            </a:endParaRPr>
          </a:p>
          <a:p>
            <a:r>
              <a:rPr lang="en-US" b="1" dirty="0">
                <a:solidFill>
                  <a:srgbClr val="000000"/>
                </a:solidFill>
                <a:latin typeface="Raleway"/>
              </a:rPr>
              <a:t>Type 2 treatment:</a:t>
            </a:r>
            <a:r>
              <a:rPr lang="en-US" dirty="0">
                <a:solidFill>
                  <a:srgbClr val="000000"/>
                </a:solidFill>
                <a:latin typeface="Raleway"/>
              </a:rPr>
              <a:t> Treatment for type 2 is more complicated due to the fact that the body may produce enough insulin but not be able to use this insulin effectively</a:t>
            </a:r>
            <a:r>
              <a:rPr lang="en-US" dirty="0" smtClean="0">
                <a:solidFill>
                  <a:srgbClr val="000000"/>
                </a:solidFill>
                <a:latin typeface="Raleway"/>
              </a:rPr>
              <a:t>.</a:t>
            </a:r>
            <a:endParaRPr lang="fa-IR" dirty="0" smtClean="0">
              <a:solidFill>
                <a:srgbClr val="000000"/>
              </a:solidFill>
              <a:latin typeface="Raleway"/>
            </a:endParaRPr>
          </a:p>
          <a:p>
            <a:endParaRPr lang="fa-IR" dirty="0">
              <a:solidFill>
                <a:srgbClr val="000000"/>
              </a:solidFill>
              <a:latin typeface="Raleway"/>
            </a:endParaRPr>
          </a:p>
          <a:p>
            <a:endParaRPr lang="fa-IR" dirty="0" smtClean="0">
              <a:solidFill>
                <a:srgbClr val="000000"/>
              </a:solidFill>
              <a:latin typeface="Raleway"/>
            </a:endParaRPr>
          </a:p>
          <a:p>
            <a:r>
              <a:rPr lang="en-US" dirty="0" smtClean="0">
                <a:solidFill>
                  <a:srgbClr val="000000"/>
                </a:solidFill>
                <a:latin typeface="Raleway"/>
              </a:rPr>
              <a:t> </a:t>
            </a:r>
            <a:r>
              <a:rPr lang="en-US" dirty="0">
                <a:solidFill>
                  <a:srgbClr val="000000"/>
                </a:solidFill>
                <a:latin typeface="Raleway"/>
              </a:rPr>
              <a:t>For many people with </a:t>
            </a:r>
            <a:r>
              <a:rPr lang="en-US" dirty="0" err="1">
                <a:solidFill>
                  <a:srgbClr val="2196F3"/>
                </a:solidFill>
                <a:latin typeface="Raleway"/>
                <a:hlinkClick r:id="rId2"/>
              </a:rPr>
              <a:t>prediabetes</a:t>
            </a:r>
            <a:r>
              <a:rPr lang="en-US" dirty="0">
                <a:solidFill>
                  <a:srgbClr val="000000"/>
                </a:solidFill>
                <a:latin typeface="Raleway"/>
              </a:rPr>
              <a:t> or early stage type 2, lifestyle modifications may be sufficient to control the problem. These can include regular physical activity, </a:t>
            </a:r>
            <a:r>
              <a:rPr lang="en-US" dirty="0">
                <a:solidFill>
                  <a:srgbClr val="2196F3"/>
                </a:solidFill>
                <a:latin typeface="Raleway"/>
                <a:hlinkClick r:id="rId3"/>
              </a:rPr>
              <a:t>weight loss</a:t>
            </a:r>
            <a:r>
              <a:rPr lang="en-US" dirty="0">
                <a:solidFill>
                  <a:srgbClr val="000000"/>
                </a:solidFill>
                <a:latin typeface="Raleway"/>
              </a:rPr>
              <a:t>, and following a healthy </a:t>
            </a:r>
            <a:r>
              <a:rPr lang="en-US" dirty="0">
                <a:solidFill>
                  <a:srgbClr val="2196F3"/>
                </a:solidFill>
                <a:latin typeface="Raleway"/>
                <a:hlinkClick r:id="rId4" tooltip="Learning Quiz"/>
              </a:rPr>
              <a:t>diet</a:t>
            </a:r>
            <a:r>
              <a:rPr lang="en-US" dirty="0">
                <a:solidFill>
                  <a:srgbClr val="000000"/>
                </a:solidFill>
                <a:latin typeface="Raleway"/>
              </a:rPr>
              <a:t> plan to avoid becoming </a:t>
            </a:r>
            <a:r>
              <a:rPr lang="en-US" dirty="0">
                <a:solidFill>
                  <a:srgbClr val="2196F3"/>
                </a:solidFill>
                <a:latin typeface="Raleway"/>
                <a:hlinkClick r:id="rId5"/>
              </a:rPr>
              <a:t>obese</a:t>
            </a:r>
            <a:r>
              <a:rPr lang="en-US" dirty="0">
                <a:solidFill>
                  <a:srgbClr val="000000"/>
                </a:solidFill>
                <a:latin typeface="Raleway"/>
              </a:rPr>
              <a:t>.</a:t>
            </a:r>
            <a:endParaRPr lang="en-US" b="0" i="0" dirty="0">
              <a:solidFill>
                <a:srgbClr val="000000"/>
              </a:solidFill>
              <a:effectLst/>
              <a:latin typeface="Raleway"/>
            </a:endParaRPr>
          </a:p>
        </p:txBody>
      </p:sp>
    </p:spTree>
    <p:extLst>
      <p:ext uri="{BB962C8B-B14F-4D97-AF65-F5344CB8AC3E}">
        <p14:creationId xmlns:p14="http://schemas.microsoft.com/office/powerpoint/2010/main" val="34871057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Content Placeholder 2"/>
          <p:cNvSpPr>
            <a:spLocks noGrp="1"/>
          </p:cNvSpPr>
          <p:nvPr>
            <p:ph idx="1"/>
          </p:nvPr>
        </p:nvSpPr>
        <p:spPr>
          <a:xfrm>
            <a:off x="755650" y="228600"/>
            <a:ext cx="7702550" cy="3429000"/>
          </a:xfrm>
        </p:spPr>
        <p:txBody>
          <a:bodyPr/>
          <a:lstStyle/>
          <a:p>
            <a:pPr marL="36513" indent="0" algn="r">
              <a:buFont typeface="Wingdings 2" pitchFamily="18" charset="2"/>
              <a:buNone/>
            </a:pPr>
            <a:r>
              <a:rPr lang="fa-IR" dirty="0" smtClean="0">
                <a:solidFill>
                  <a:srgbClr val="FF0000"/>
                </a:solidFill>
                <a:cs typeface="Arial" pitchFamily="34" charset="0"/>
              </a:rPr>
              <a:t>پیگیری بیمار دیابتی</a:t>
            </a:r>
            <a:endParaRPr lang="en-GB" dirty="0" smtClean="0">
              <a:solidFill>
                <a:srgbClr val="FF0000"/>
              </a:solidFill>
              <a:cs typeface="Arial" pitchFamily="34" charset="0"/>
            </a:endParaRPr>
          </a:p>
        </p:txBody>
      </p:sp>
      <p:pic>
        <p:nvPicPr>
          <p:cNvPr id="3584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33900" y="3886200"/>
            <a:ext cx="4191000" cy="2514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28600" y="838201"/>
            <a:ext cx="8610600" cy="2585323"/>
          </a:xfrm>
          <a:prstGeom prst="rect">
            <a:avLst/>
          </a:prstGeom>
        </p:spPr>
        <p:txBody>
          <a:bodyPr wrap="square">
            <a:spAutoFit/>
          </a:bodyPr>
          <a:lstStyle/>
          <a:p>
            <a:pPr marL="36513" indent="0" algn="r">
              <a:buFont typeface="Wingdings 2" pitchFamily="18" charset="2"/>
              <a:buNone/>
            </a:pPr>
            <a:r>
              <a:rPr lang="fa-IR" dirty="0">
                <a:cs typeface="Arial" pitchFamily="34" charset="0"/>
              </a:rPr>
              <a:t>لازم است جهت بیمار دیابتی سالیانه معاینات چشم،آزمایشات کلیوی از نظر کراتینین و دفع پروتئین و آزمایشات چربی خون انجام شود</a:t>
            </a:r>
          </a:p>
          <a:p>
            <a:pPr marL="36513" indent="0" algn="r">
              <a:buFont typeface="Wingdings 2" pitchFamily="18" charset="2"/>
              <a:buNone/>
            </a:pPr>
            <a:r>
              <a:rPr lang="fa-IR" dirty="0">
                <a:cs typeface="Arial" pitchFamily="34" charset="0"/>
              </a:rPr>
              <a:t>هر سه ماه باید فشار خون و هموگلوبین گلیکوزیله انجام شود.</a:t>
            </a:r>
          </a:p>
          <a:p>
            <a:pPr marL="36513" indent="0" algn="r">
              <a:buFont typeface="Wingdings 2" pitchFamily="18" charset="2"/>
              <a:buNone/>
            </a:pPr>
            <a:r>
              <a:rPr lang="fa-IR" dirty="0">
                <a:cs typeface="Arial" pitchFamily="34" charset="0"/>
              </a:rPr>
              <a:t>بیمار باید </a:t>
            </a:r>
            <a:r>
              <a:rPr lang="fa-IR" dirty="0" smtClean="0">
                <a:cs typeface="Arial" pitchFamily="34" charset="0"/>
              </a:rPr>
              <a:t>هر سه ماه یکبار </a:t>
            </a:r>
            <a:r>
              <a:rPr lang="fa-IR" dirty="0">
                <a:cs typeface="Arial" pitchFamily="34" charset="0"/>
              </a:rPr>
              <a:t>توسط پزشک و روزانه توسط خودش از نظر آسیب پا ها بررسی </a:t>
            </a:r>
            <a:r>
              <a:rPr lang="fa-IR" dirty="0" smtClean="0">
                <a:cs typeface="Arial" pitchFamily="34" charset="0"/>
              </a:rPr>
              <a:t>شود</a:t>
            </a:r>
          </a:p>
          <a:p>
            <a:pPr algn="r"/>
            <a:r>
              <a:rPr lang="fa-IR" dirty="0"/>
              <a:t>درهر بار شستشوپاهارااز نظر قرمزي ياتيرگي پوست –ترك پوست- ميخچه ياپينه- حس پوست به يك اندازه درهردوپا- فرورفتگي كناره هاي ناخن درگوشت پاياضايعه  غير طبيعي درپامعاينه نمود.</a:t>
            </a:r>
          </a:p>
          <a:p>
            <a:pPr algn="r"/>
            <a:r>
              <a:rPr lang="fa-IR" dirty="0"/>
              <a:t>پاهامرتباً ماساژداده شوند </a:t>
            </a:r>
          </a:p>
          <a:p>
            <a:pPr algn="r"/>
            <a:r>
              <a:rPr lang="fa-IR" dirty="0"/>
              <a:t>انتخاب </a:t>
            </a:r>
            <a:r>
              <a:rPr lang="fa-IR" dirty="0">
                <a:solidFill>
                  <a:srgbClr val="FF0000"/>
                </a:solidFill>
              </a:rPr>
              <a:t>كفش وجوراب مناسب </a:t>
            </a:r>
          </a:p>
          <a:p>
            <a:pPr marL="36513" indent="0" algn="r">
              <a:buFont typeface="Wingdings 2" pitchFamily="18" charset="2"/>
              <a:buNone/>
            </a:pPr>
            <a:endParaRPr lang="en-US"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3962400"/>
            <a:ext cx="3054787"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1215439"/>
      </p:ext>
    </p:extLst>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5619" name="Rectangle 3"/>
          <p:cNvSpPr>
            <a:spLocks noGrp="1" noChangeArrowheads="1"/>
          </p:cNvSpPr>
          <p:nvPr>
            <p:ph idx="1"/>
          </p:nvPr>
        </p:nvSpPr>
        <p:spPr>
          <a:xfrm>
            <a:off x="5943601" y="1676399"/>
            <a:ext cx="2743200" cy="1144589"/>
          </a:xfrm>
        </p:spPr>
        <p:txBody>
          <a:bodyPr>
            <a:normAutofit/>
          </a:bodyPr>
          <a:lstStyle/>
          <a:p>
            <a:pPr algn="ctr" eaLnBrk="1" hangingPunct="1">
              <a:buFontTx/>
              <a:buNone/>
            </a:pPr>
            <a:r>
              <a:rPr lang="fa-IR" sz="2000" b="1" dirty="0" smtClean="0">
                <a:cs typeface="2  Titr" pitchFamily="2" charset="-78"/>
              </a:rPr>
              <a:t>سالانه </a:t>
            </a:r>
            <a:r>
              <a:rPr lang="fa-IR" sz="2000" b="1" dirty="0">
                <a:solidFill>
                  <a:srgbClr val="FF0000"/>
                </a:solidFill>
                <a:cs typeface="2  Titr" pitchFamily="2" charset="-78"/>
              </a:rPr>
              <a:t>يك ميليون </a:t>
            </a:r>
            <a:r>
              <a:rPr lang="fa-IR" sz="2000" b="1" dirty="0" smtClean="0">
                <a:cs typeface="2  Titr" pitchFamily="2" charset="-78"/>
              </a:rPr>
              <a:t>پا بدليل عوارض</a:t>
            </a:r>
            <a:r>
              <a:rPr lang="fa-IR" sz="2000" b="1" dirty="0" smtClean="0">
                <a:cs typeface="Jadid" pitchFamily="2" charset="-78"/>
              </a:rPr>
              <a:t> </a:t>
            </a:r>
            <a:r>
              <a:rPr lang="fa-IR" sz="2000" b="1" dirty="0" smtClean="0">
                <a:solidFill>
                  <a:srgbClr val="FF0000"/>
                </a:solidFill>
                <a:cs typeface="2  Titr" pitchFamily="2" charset="-78"/>
              </a:rPr>
              <a:t>ديابت</a:t>
            </a:r>
            <a:r>
              <a:rPr lang="fa-IR" sz="2000" b="1" dirty="0" smtClean="0">
                <a:cs typeface="2  Titr" pitchFamily="2" charset="-78"/>
              </a:rPr>
              <a:t> قطع مي شود</a:t>
            </a:r>
            <a:endParaRPr lang="en-US" sz="2000" b="1" dirty="0" smtClean="0">
              <a:cs typeface="2  Titr" pitchFamily="2" charset="-78"/>
            </a:endParaRPr>
          </a:p>
        </p:txBody>
      </p:sp>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40101" y="1627581"/>
            <a:ext cx="2133599" cy="1373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 y="85724"/>
            <a:ext cx="26670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287337"/>
            <a:ext cx="2768154"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228600"/>
            <a:ext cx="2316163" cy="1084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94052" y="3463129"/>
            <a:ext cx="2838677" cy="1850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5434" y="3832225"/>
            <a:ext cx="2680592" cy="148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1"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000" y="2267742"/>
            <a:ext cx="1981200" cy="1466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4"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94051" y="4117975"/>
            <a:ext cx="2292349" cy="1195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10"/>
          <a:stretch>
            <a:fillRect/>
          </a:stretch>
        </p:blipFill>
        <p:spPr>
          <a:xfrm>
            <a:off x="6172199" y="3463129"/>
            <a:ext cx="2667001" cy="2279503"/>
          </a:xfrm>
          <a:prstGeom prst="rect">
            <a:avLst/>
          </a:prstGeom>
        </p:spPr>
      </p:pic>
      <p:pic>
        <p:nvPicPr>
          <p:cNvPr id="12" name="Picture 11" descr="bokhari.jpg"/>
          <p:cNvPicPr>
            <a:picLocks noChangeAspect="1"/>
          </p:cNvPicPr>
          <p:nvPr/>
        </p:nvPicPr>
        <p:blipFill>
          <a:blip r:embed="rId11"/>
          <a:stretch>
            <a:fillRect/>
          </a:stretch>
        </p:blipFill>
        <p:spPr>
          <a:xfrm>
            <a:off x="138807" y="5313362"/>
            <a:ext cx="2680593" cy="1544638"/>
          </a:xfrm>
          <a:prstGeom prst="rect">
            <a:avLst/>
          </a:prstGeom>
        </p:spPr>
      </p:pic>
      <p:pic>
        <p:nvPicPr>
          <p:cNvPr id="13" name="Picture 2" descr="image001"/>
          <p:cNvPicPr>
            <a:picLocks noChangeAspect="1" noChangeArrowheads="1"/>
          </p:cNvPicPr>
          <p:nvPr/>
        </p:nvPicPr>
        <p:blipFill>
          <a:blip r:embed="rId12"/>
          <a:srcRect/>
          <a:stretch>
            <a:fillRect/>
          </a:stretch>
        </p:blipFill>
        <p:spPr bwMode="auto">
          <a:xfrm>
            <a:off x="3340101" y="5486400"/>
            <a:ext cx="2374899" cy="1219200"/>
          </a:xfrm>
          <a:prstGeom prst="rect">
            <a:avLst/>
          </a:prstGeom>
          <a:noFill/>
          <a:ln w="9525">
            <a:noFill/>
            <a:miter lim="800000"/>
            <a:headEnd/>
            <a:tailEnd/>
          </a:ln>
        </p:spPr>
      </p:pic>
    </p:spTree>
    <p:extLst>
      <p:ext uri="{BB962C8B-B14F-4D97-AF65-F5344CB8AC3E}">
        <p14:creationId xmlns:p14="http://schemas.microsoft.com/office/powerpoint/2010/main" val="407824663"/>
      </p:ext>
    </p:extLst>
  </p:cSld>
  <p:clrMapOvr>
    <a:masterClrMapping/>
  </p:clrMapOvr>
  <p:transition advTm="10000">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95619"/>
                                        </p:tgtEl>
                                        <p:attrNameLst>
                                          <p:attrName>style.visibility</p:attrName>
                                        </p:attrNameLst>
                                      </p:cBhvr>
                                      <p:to>
                                        <p:strVal val="visible"/>
                                      </p:to>
                                    </p:set>
                                    <p:animEffect transition="in" filter="fade">
                                      <p:cBhvr>
                                        <p:cTn id="7" dur="2000"/>
                                        <p:tgtEl>
                                          <p:spTgt spid="4956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56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8229600" cy="792162"/>
          </a:xfrm>
        </p:spPr>
        <p:txBody>
          <a:bodyPr rtlCol="1">
            <a:normAutofit fontScale="90000"/>
          </a:bodyPr>
          <a:lstStyle/>
          <a:p>
            <a:pPr eaLnBrk="1" fontAlgn="auto" hangingPunct="1">
              <a:spcAft>
                <a:spcPts val="0"/>
              </a:spcAft>
              <a:defRPr/>
            </a:pPr>
            <a:r>
              <a:rPr lang="fa-IR" sz="4800" b="1" dirty="0" smtClean="0">
                <a:solidFill>
                  <a:srgbClr val="0070C0"/>
                </a:solidFill>
                <a:ea typeface="2  Zar"/>
                <a:cs typeface="2  Zar"/>
              </a:rPr>
              <a:t>وضعيت مرگ وميردراستان كرمانشاه</a:t>
            </a:r>
            <a:r>
              <a:rPr lang="fa-IR" sz="4800" b="1" dirty="0" smtClean="0">
                <a:ea typeface="2  Zar"/>
                <a:cs typeface="2  Zar"/>
              </a:rPr>
              <a:t> </a:t>
            </a:r>
            <a:endParaRPr lang="en-US" sz="4800" b="1" dirty="0" smtClean="0">
              <a:ea typeface="2  Zar"/>
              <a:cs typeface="2  Zar"/>
            </a:endParaRPr>
          </a:p>
        </p:txBody>
      </p:sp>
      <p:sp>
        <p:nvSpPr>
          <p:cNvPr id="6147" name="Text Box 3"/>
          <p:cNvSpPr txBox="1">
            <a:spLocks noChangeArrowheads="1"/>
          </p:cNvSpPr>
          <p:nvPr/>
        </p:nvSpPr>
        <p:spPr bwMode="gray">
          <a:xfrm>
            <a:off x="323850" y="1295400"/>
            <a:ext cx="8424863" cy="6740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a:r>
              <a:rPr lang="fa-IR" b="1" dirty="0" smtClean="0">
                <a:ea typeface="2  Zar"/>
                <a:cs typeface="2  Zar"/>
              </a:rPr>
              <a:t>شايعترين </a:t>
            </a:r>
            <a:r>
              <a:rPr lang="fa-IR" b="1" dirty="0">
                <a:ea typeface="2  Zar"/>
                <a:cs typeface="2  Zar"/>
              </a:rPr>
              <a:t>علل مرگ وميراستان كرمانشاه بيماريهاي قلبي عروقي </a:t>
            </a:r>
            <a:r>
              <a:rPr lang="fa-IR" b="1" dirty="0" smtClean="0">
                <a:ea typeface="2  Zar"/>
                <a:cs typeface="2  Zar"/>
              </a:rPr>
              <a:t>،، </a:t>
            </a:r>
            <a:r>
              <a:rPr lang="fa-IR" b="1" dirty="0">
                <a:ea typeface="2  Zar"/>
                <a:cs typeface="2  Zar"/>
              </a:rPr>
              <a:t>سرطانها ، سوانح حوادث وبيماريهاي تنفسي هستند </a:t>
            </a:r>
            <a:r>
              <a:rPr lang="fa-IR" b="1" dirty="0" smtClean="0">
                <a:ea typeface="2  Zar"/>
                <a:cs typeface="2  Zar"/>
              </a:rPr>
              <a:t>باتوجه </a:t>
            </a:r>
            <a:r>
              <a:rPr lang="fa-IR" b="1" dirty="0">
                <a:ea typeface="2  Zar"/>
                <a:cs typeface="2  Zar"/>
              </a:rPr>
              <a:t>به شيوع عوامل خطر درجامعه اين ارقام همچنان سيرصعودي داشته ، </a:t>
            </a:r>
            <a:r>
              <a:rPr lang="fa-IR" sz="5400" b="1" dirty="0">
                <a:solidFill>
                  <a:srgbClr val="CC3300"/>
                </a:solidFill>
                <a:ea typeface="2  Zar"/>
                <a:cs typeface="2  Zar"/>
              </a:rPr>
              <a:t>مگراينكه مداخلاتي مبتني برجامعه دراستان بصورت وسيع انجام گيرد .</a:t>
            </a:r>
          </a:p>
          <a:p>
            <a:pPr algn="ctr">
              <a:lnSpc>
                <a:spcPct val="300000"/>
              </a:lnSpc>
            </a:pPr>
            <a:r>
              <a:rPr lang="fa-IR" b="1" dirty="0">
                <a:solidFill>
                  <a:srgbClr val="FF3300"/>
                </a:solidFill>
              </a:rPr>
              <a:t>تغذیه</a:t>
            </a:r>
            <a:r>
              <a:rPr lang="fa-IR" b="1" dirty="0"/>
              <a:t> و </a:t>
            </a:r>
            <a:r>
              <a:rPr lang="fa-IR" b="1" dirty="0">
                <a:solidFill>
                  <a:srgbClr val="FF3300"/>
                </a:solidFill>
              </a:rPr>
              <a:t>تحرک</a:t>
            </a:r>
            <a:r>
              <a:rPr lang="fa-IR" b="1" dirty="0"/>
              <a:t> </a:t>
            </a:r>
            <a:r>
              <a:rPr lang="fa-IR" b="1" dirty="0" smtClean="0"/>
              <a:t> کلیدی </a:t>
            </a:r>
            <a:r>
              <a:rPr lang="fa-IR" b="1" dirty="0"/>
              <a:t>ترین عامل در حفظ سلامتی می باشند.</a:t>
            </a:r>
            <a:r>
              <a:rPr lang="fa-IR" dirty="0"/>
              <a:t> </a:t>
            </a:r>
            <a:endParaRPr lang="en-US" dirty="0"/>
          </a:p>
          <a:p>
            <a:pPr algn="r"/>
            <a:endParaRPr lang="en-US" b="1" dirty="0">
              <a:solidFill>
                <a:srgbClr val="000000"/>
              </a:solidFill>
            </a:endParaRPr>
          </a:p>
          <a:p>
            <a:pPr algn="r" rtl="1"/>
            <a:r>
              <a:rPr lang="fa-IR" b="1" dirty="0"/>
              <a:t>در حدود یک سوم از سرطان ها را می توان با تغذیه صحیح ، نگهداشتن وزن مناسب وفعالیت بدنی کافی  پیشگیری نمود.</a:t>
            </a:r>
            <a:endParaRPr lang="en-US" b="1" dirty="0"/>
          </a:p>
          <a:p>
            <a:pPr rtl="1"/>
            <a:endParaRPr lang="en-US" b="1" dirty="0">
              <a:solidFill>
                <a:srgbClr val="000000"/>
              </a:solidFill>
            </a:endParaRPr>
          </a:p>
          <a:p>
            <a:endParaRPr lang="en-US" b="1" dirty="0">
              <a:solidFill>
                <a:srgbClr val="000000"/>
              </a:solidFill>
            </a:endParaRPr>
          </a:p>
          <a:p>
            <a:endParaRPr lang="en-US" b="1" dirty="0">
              <a:solidFill>
                <a:srgbClr val="000000"/>
              </a:solidFill>
            </a:endParaRPr>
          </a:p>
          <a:p>
            <a:endParaRPr lang="en-US" b="1" dirty="0">
              <a:solidFill>
                <a:srgbClr val="000000"/>
              </a:solidFill>
            </a:endParaRPr>
          </a:p>
          <a:p>
            <a:endParaRPr lang="en-US" b="1" dirty="0">
              <a:solidFill>
                <a:srgbClr val="000000"/>
              </a:solidFill>
            </a:endParaRPr>
          </a:p>
          <a:p>
            <a:endParaRPr lang="en-US" b="1" dirty="0">
              <a:solidFill>
                <a:srgbClr val="000000"/>
              </a:solidFill>
            </a:endParaRPr>
          </a:p>
          <a:p>
            <a:endParaRPr lang="en-US" b="1" dirty="0">
              <a:solidFill>
                <a:srgbClr val="000000"/>
              </a:solidFill>
            </a:endParaRPr>
          </a:p>
          <a:p>
            <a:endParaRPr lang="en-US" b="1" dirty="0">
              <a:solidFill>
                <a:srgbClr val="000000"/>
              </a:solidFill>
            </a:endParaRPr>
          </a:p>
          <a:p>
            <a:endParaRPr lang="en-US" b="1" dirty="0">
              <a:solidFill>
                <a:srgbClr val="000000"/>
              </a:solidFill>
            </a:endParaRPr>
          </a:p>
          <a:p>
            <a:r>
              <a:rPr lang="en-US" b="1" dirty="0">
                <a:solidFill>
                  <a:srgbClr val="000000"/>
                </a:solidFill>
              </a:rPr>
              <a:t> add Title</a:t>
            </a:r>
          </a:p>
        </p:txBody>
      </p:sp>
      <p:sp>
        <p:nvSpPr>
          <p:cNvPr id="98308" name="Rectangle 4"/>
          <p:cNvSpPr>
            <a:spLocks noChangeArrowheads="1"/>
          </p:cNvSpPr>
          <p:nvPr/>
        </p:nvSpPr>
        <p:spPr bwMode="gray">
          <a:xfrm>
            <a:off x="2286000" y="5697538"/>
            <a:ext cx="4495800" cy="152400"/>
          </a:xfrm>
          <a:prstGeom prst="rect">
            <a:avLst/>
          </a:prstGeom>
          <a:gradFill rotWithShape="1">
            <a:gsLst>
              <a:gs pos="0">
                <a:schemeClr val="bg2">
                  <a:alpha val="0"/>
                </a:schemeClr>
              </a:gs>
              <a:gs pos="50000">
                <a:schemeClr val="bg2">
                  <a:gamma/>
                  <a:shade val="46275"/>
                  <a:invGamma/>
                  <a:alpha val="58000"/>
                </a:schemeClr>
              </a:gs>
              <a:gs pos="100000">
                <a:schemeClr val="bg2">
                  <a:alpha val="0"/>
                </a:schemeClr>
              </a:gs>
            </a:gsLst>
            <a:lin ang="5400000" scaled="1"/>
          </a:gradFill>
          <a:ln w="9525" algn="ctr">
            <a:noFill/>
            <a:miter lim="800000"/>
            <a:headEnd/>
            <a:tailEnd/>
          </a:ln>
          <a:effectLst/>
        </p:spPr>
        <p:txBody>
          <a:bodyPr wrap="none" anchor="ctr"/>
          <a:lstStyle/>
          <a:p>
            <a:pPr>
              <a:defRPr/>
            </a:pPr>
            <a:endParaRPr lang="fa-IR"/>
          </a:p>
        </p:txBody>
      </p:sp>
    </p:spTree>
    <p:extLst>
      <p:ext uri="{BB962C8B-B14F-4D97-AF65-F5344CB8AC3E}">
        <p14:creationId xmlns:p14="http://schemas.microsoft.com/office/powerpoint/2010/main" val="102698255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86604"/>
            <a:ext cx="7239000" cy="1450757"/>
          </a:xfrm>
        </p:spPr>
        <p:txBody>
          <a:bodyPr anchor="ctr">
            <a:normAutofit fontScale="90000"/>
          </a:bodyPr>
          <a:lstStyle/>
          <a:p>
            <a:pPr algn="ctr"/>
            <a:r>
              <a:rPr lang="fa-IR" sz="3200" dirty="0">
                <a:solidFill>
                  <a:srgbClr val="FF0000"/>
                </a:solidFill>
                <a:cs typeface="B Titr" panose="00000700000000000000" pitchFamily="2" charset="-78"/>
              </a:rPr>
              <a:t>چگونه </a:t>
            </a:r>
            <a:r>
              <a:rPr lang="ar-SA" sz="3200" dirty="0">
                <a:solidFill>
                  <a:srgbClr val="FF0000"/>
                </a:solidFill>
                <a:cs typeface="B Titr" panose="00000700000000000000" pitchFamily="2" charset="-78"/>
              </a:rPr>
              <a:t>مرگ و میر ناشی از بیماری های </a:t>
            </a:r>
            <a:r>
              <a:rPr lang="fa-IR" sz="3200" dirty="0" smtClean="0">
                <a:solidFill>
                  <a:srgbClr val="FF0000"/>
                </a:solidFill>
                <a:cs typeface="B Titr" panose="00000700000000000000" pitchFamily="2" charset="-78"/>
              </a:rPr>
              <a:t>غیر واگیر </a:t>
            </a:r>
            <a:r>
              <a:rPr lang="fa-IR" sz="3200" dirty="0">
                <a:solidFill>
                  <a:srgbClr val="FF0000"/>
                </a:solidFill>
                <a:cs typeface="B Titr" panose="00000700000000000000" pitchFamily="2" charset="-78"/>
              </a:rPr>
              <a:t>را کاهش دهیم؟</a:t>
            </a:r>
            <a:endParaRPr lang="en-US" sz="3200" dirty="0">
              <a:solidFill>
                <a:srgbClr val="FF0000"/>
              </a:solidFill>
            </a:endParaRPr>
          </a:p>
        </p:txBody>
      </p:sp>
      <p:sp>
        <p:nvSpPr>
          <p:cNvPr id="3" name="Content Placeholder 2"/>
          <p:cNvSpPr>
            <a:spLocks noGrp="1"/>
          </p:cNvSpPr>
          <p:nvPr>
            <p:ph idx="1"/>
          </p:nvPr>
        </p:nvSpPr>
        <p:spPr>
          <a:xfrm>
            <a:off x="856060" y="1752600"/>
            <a:ext cx="7429499" cy="4038601"/>
          </a:xfrm>
        </p:spPr>
        <p:txBody>
          <a:bodyPr>
            <a:normAutofit fontScale="70000" lnSpcReduction="20000"/>
          </a:bodyPr>
          <a:lstStyle/>
          <a:p>
            <a:pPr marL="0" indent="0" algn="r" rtl="1">
              <a:buNone/>
            </a:pPr>
            <a:r>
              <a:rPr lang="fa-IR" sz="3200" b="1" dirty="0" smtClean="0">
                <a:solidFill>
                  <a:srgbClr val="00B050"/>
                </a:solidFill>
                <a:cs typeface="B Nazanin" panose="00000400000000000000" pitchFamily="2" charset="-78"/>
              </a:rPr>
              <a:t>برنامه ایراپن</a:t>
            </a:r>
            <a:r>
              <a:rPr lang="en-US" sz="3200" b="1" dirty="0" smtClean="0">
                <a:solidFill>
                  <a:srgbClr val="00B050"/>
                </a:solidFill>
                <a:cs typeface="B Nazanin" panose="00000400000000000000" pitchFamily="2" charset="-78"/>
              </a:rPr>
              <a:t>:</a:t>
            </a:r>
            <a:r>
              <a:rPr lang="fa-IR" sz="3200" b="1" dirty="0" smtClean="0">
                <a:solidFill>
                  <a:srgbClr val="00B050"/>
                </a:solidFill>
                <a:cs typeface="B Nazanin" panose="00000400000000000000" pitchFamily="2" charset="-78"/>
              </a:rPr>
              <a:t>(برنامه وزارت بهداشت در حال اجرا از سال 1395)</a:t>
            </a:r>
          </a:p>
          <a:p>
            <a:pPr marL="0" indent="0" algn="r" rtl="1">
              <a:buNone/>
            </a:pPr>
            <a:endParaRPr lang="en-US" sz="3200" b="1" dirty="0" smtClean="0">
              <a:cs typeface="B Nazanin" panose="00000400000000000000" pitchFamily="2" charset="-78"/>
            </a:endParaRPr>
          </a:p>
          <a:p>
            <a:pPr lvl="1" algn="r" rtl="1"/>
            <a:r>
              <a:rPr lang="fa-IR" sz="2900" b="1" dirty="0" smtClean="0">
                <a:cs typeface="B Nazanin" panose="00000400000000000000" pitchFamily="2" charset="-78"/>
              </a:rPr>
              <a:t> </a:t>
            </a:r>
            <a:r>
              <a:rPr lang="fa-IR" sz="2900" b="1" dirty="0">
                <a:cs typeface="B Nazanin" panose="00000400000000000000" pitchFamily="2" charset="-78"/>
              </a:rPr>
              <a:t>پیشگیری و کنترل 4 بیماری مهم و 4 عامل خطر </a:t>
            </a:r>
            <a:endParaRPr lang="en-US" sz="2900" b="1" dirty="0" smtClean="0">
              <a:cs typeface="B Nazanin" panose="00000400000000000000" pitchFamily="2" charset="-78"/>
            </a:endParaRPr>
          </a:p>
          <a:p>
            <a:pPr lvl="1" algn="r" rtl="1"/>
            <a:r>
              <a:rPr lang="fa-IR" sz="2900" b="1" dirty="0" smtClean="0">
                <a:cs typeface="B Nazanin" panose="00000400000000000000" pitchFamily="2" charset="-78"/>
              </a:rPr>
              <a:t>برگرفته از مجموعه مداخلات پیشنهادی</a:t>
            </a:r>
            <a:r>
              <a:rPr lang="en-US" sz="2900" b="1" dirty="0" smtClean="0">
                <a:cs typeface="B Nazanin" panose="00000400000000000000" pitchFamily="2" charset="-78"/>
              </a:rPr>
              <a:t>WHO-PEN </a:t>
            </a:r>
            <a:r>
              <a:rPr lang="fa-IR" sz="2900" b="1" dirty="0" smtClean="0">
                <a:cs typeface="B Nazanin" panose="00000400000000000000" pitchFamily="2" charset="-78"/>
              </a:rPr>
              <a:t> </a:t>
            </a:r>
            <a:endParaRPr lang="en-US" sz="2900" b="1" dirty="0" smtClean="0">
              <a:cs typeface="B Nazanin" panose="00000400000000000000" pitchFamily="2" charset="-78"/>
            </a:endParaRPr>
          </a:p>
          <a:p>
            <a:pPr lvl="1" algn="r" rtl="1"/>
            <a:r>
              <a:rPr lang="fa-IR" sz="2900" b="1" dirty="0" smtClean="0">
                <a:cs typeface="B Nazanin" panose="00000400000000000000" pitchFamily="2" charset="-78"/>
              </a:rPr>
              <a:t>شناسائی </a:t>
            </a:r>
            <a:r>
              <a:rPr lang="fa-IR" sz="2900" b="1" dirty="0">
                <a:cs typeface="B Nazanin" panose="00000400000000000000" pitchFamily="2" charset="-78"/>
              </a:rPr>
              <a:t>و مراقبت ادغام یافته </a:t>
            </a:r>
            <a:r>
              <a:rPr lang="ar-SA" sz="2900" b="1" dirty="0">
                <a:cs typeface="B Nazanin" panose="00000400000000000000" pitchFamily="2" charset="-78"/>
              </a:rPr>
              <a:t>دیابت و فشارخون </a:t>
            </a:r>
            <a:r>
              <a:rPr lang="ar-SA" sz="2900" b="1" dirty="0" smtClean="0">
                <a:cs typeface="B Nazanin" panose="00000400000000000000" pitchFamily="2" charset="-78"/>
              </a:rPr>
              <a:t>بالا، </a:t>
            </a:r>
            <a:r>
              <a:rPr lang="ar-SA" sz="2900" b="1" dirty="0">
                <a:cs typeface="B Nazanin" panose="00000400000000000000" pitchFamily="2" charset="-78"/>
              </a:rPr>
              <a:t>اختلال چربی های </a:t>
            </a:r>
            <a:r>
              <a:rPr lang="ar-SA" sz="2900" b="1" dirty="0" smtClean="0">
                <a:cs typeface="B Nazanin" panose="00000400000000000000" pitchFamily="2" charset="-78"/>
              </a:rPr>
              <a:t>خون</a:t>
            </a:r>
            <a:endParaRPr lang="fa-IR" sz="2900" b="1" dirty="0" smtClean="0">
              <a:cs typeface="B Nazanin" panose="00000400000000000000" pitchFamily="2" charset="-78"/>
            </a:endParaRPr>
          </a:p>
          <a:p>
            <a:pPr marL="457200" lvl="1" indent="0" algn="r" rtl="1">
              <a:buNone/>
            </a:pPr>
            <a:endParaRPr lang="fa-IR" sz="2900" b="1" dirty="0" smtClean="0">
              <a:cs typeface="B Nazanin" panose="00000400000000000000" pitchFamily="2" charset="-78"/>
            </a:endParaRPr>
          </a:p>
          <a:p>
            <a:pPr lvl="1" algn="r" rtl="1"/>
            <a:r>
              <a:rPr lang="fa-IR" b="1" dirty="0">
                <a:cs typeface="B Nazanin" panose="00000400000000000000" pitchFamily="2" charset="-78"/>
              </a:rPr>
              <a:t>پیگیری و مراقبت بیماران مبتلا به بیماری های فشارخون بالا، دیابت و اختلال چربی های خون بر اساس دستورالعمل های کشوری مربوطه انجام می شود. </a:t>
            </a:r>
            <a:r>
              <a:rPr lang="fa-IR" sz="3300" b="1" dirty="0" smtClean="0">
                <a:solidFill>
                  <a:srgbClr val="FF0000"/>
                </a:solidFill>
                <a:cs typeface="B Nazanin" panose="00000400000000000000" pitchFamily="2" charset="-78"/>
              </a:rPr>
              <a:t>(</a:t>
            </a:r>
            <a:r>
              <a:rPr lang="ar-SA" sz="3300" b="1" dirty="0" smtClean="0">
                <a:solidFill>
                  <a:srgbClr val="FF0000"/>
                </a:solidFill>
                <a:cs typeface="B Nazanin" panose="00000400000000000000" pitchFamily="2" charset="-78"/>
              </a:rPr>
              <a:t>افراد </a:t>
            </a:r>
            <a:r>
              <a:rPr lang="ar-SA" sz="3300" b="1" dirty="0">
                <a:solidFill>
                  <a:srgbClr val="FF0000"/>
                </a:solidFill>
                <a:cs typeface="B Nazanin" panose="00000400000000000000" pitchFamily="2" charset="-78"/>
              </a:rPr>
              <a:t>30 سال و </a:t>
            </a:r>
            <a:r>
              <a:rPr lang="ar-SA" sz="3300" b="1" dirty="0" smtClean="0">
                <a:solidFill>
                  <a:srgbClr val="FF0000"/>
                </a:solidFill>
                <a:cs typeface="B Nazanin" panose="00000400000000000000" pitchFamily="2" charset="-78"/>
              </a:rPr>
              <a:t>بالاتر</a:t>
            </a:r>
            <a:r>
              <a:rPr lang="fa-IR" sz="3300" b="1" dirty="0" smtClean="0">
                <a:solidFill>
                  <a:srgbClr val="FF0000"/>
                </a:solidFill>
                <a:cs typeface="B Nazanin" panose="00000400000000000000" pitchFamily="2" charset="-78"/>
              </a:rPr>
              <a:t>)</a:t>
            </a:r>
            <a:r>
              <a:rPr lang="ar-SA" sz="3300" b="1" dirty="0" smtClean="0">
                <a:solidFill>
                  <a:srgbClr val="FF0000"/>
                </a:solidFill>
                <a:cs typeface="B Nazanin" panose="00000400000000000000" pitchFamily="2" charset="-78"/>
              </a:rPr>
              <a:t> </a:t>
            </a:r>
            <a:endParaRPr lang="en-US" sz="3300" b="1" dirty="0">
              <a:solidFill>
                <a:srgbClr val="FF0000"/>
              </a:solidFill>
            </a:endParaRPr>
          </a:p>
        </p:txBody>
      </p:sp>
      <p:sp>
        <p:nvSpPr>
          <p:cNvPr id="4" name="Slide Number Placeholder 3"/>
          <p:cNvSpPr>
            <a:spLocks noGrp="1"/>
          </p:cNvSpPr>
          <p:nvPr>
            <p:ph type="sldNum" sz="quarter" idx="12"/>
          </p:nvPr>
        </p:nvSpPr>
        <p:spPr>
          <a:xfrm>
            <a:off x="7425344" y="6459786"/>
            <a:ext cx="984019" cy="365125"/>
          </a:xfrm>
          <a:prstGeom prst="rect">
            <a:avLst/>
          </a:prstGeom>
        </p:spPr>
        <p:txBody>
          <a:bodyPr/>
          <a:lstStyle/>
          <a:p>
            <a:pPr>
              <a:defRPr/>
            </a:pPr>
            <a:fld id="{071D360C-F817-4C6D-9060-E1E619C9E147}" type="slidenum">
              <a:rPr lang="en-US" smtClean="0"/>
              <a:pPr>
                <a:defRPr/>
              </a:pPr>
              <a:t>40</a:t>
            </a:fld>
            <a:endParaRPr lang="en-US" dirty="0"/>
          </a:p>
        </p:txBody>
      </p:sp>
    </p:spTree>
    <p:extLst>
      <p:ext uri="{BB962C8B-B14F-4D97-AF65-F5344CB8AC3E}">
        <p14:creationId xmlns:p14="http://schemas.microsoft.com/office/powerpoint/2010/main" val="42481869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035FD67E-8862-487D-B589-8377842D5E7B}" type="slidenum">
              <a:rPr lang="en-US" smtClean="0"/>
              <a:pPr/>
              <a:t>41</a:t>
            </a:fld>
            <a:endParaRPr lang="en-US" smtClean="0"/>
          </a:p>
        </p:txBody>
      </p:sp>
      <p:graphicFrame>
        <p:nvGraphicFramePr>
          <p:cNvPr id="8" name="Content Placeholder 3"/>
          <p:cNvGraphicFramePr>
            <a:graphicFrameLocks noGrp="1"/>
          </p:cNvGraphicFramePr>
          <p:nvPr>
            <p:ph sz="half" idx="2"/>
            <p:extLst/>
          </p:nvPr>
        </p:nvGraphicFramePr>
        <p:xfrm>
          <a:off x="4572000" y="1000108"/>
          <a:ext cx="4267200" cy="53244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45" name="Content Placeholder 6"/>
          <p:cNvPicPr>
            <a:picLocks noGrp="1" noChangeAspect="1"/>
          </p:cNvPicPr>
          <p:nvPr>
            <p:ph sz="half" idx="1"/>
          </p:nvPr>
        </p:nvPicPr>
        <p:blipFill>
          <a:blip r:embed="rId7">
            <a:extLst>
              <a:ext uri="{28A0092B-C50C-407E-A947-70E740481C1C}">
                <a14:useLocalDpi xmlns:a14="http://schemas.microsoft.com/office/drawing/2010/main" val="0"/>
              </a:ext>
            </a:extLst>
          </a:blip>
          <a:srcRect l="32153" t="8743" r="30110" b="4720"/>
          <a:stretch>
            <a:fillRect/>
          </a:stretch>
        </p:blipFill>
        <p:spPr>
          <a:xfrm>
            <a:off x="357188" y="1214438"/>
            <a:ext cx="3629025" cy="5067300"/>
          </a:xfrm>
        </p:spPr>
      </p:pic>
      <p:sp>
        <p:nvSpPr>
          <p:cNvPr id="6" name="Title 1"/>
          <p:cNvSpPr txBox="1">
            <a:spLocks/>
          </p:cNvSpPr>
          <p:nvPr/>
        </p:nvSpPr>
        <p:spPr>
          <a:xfrm>
            <a:off x="457200" y="152400"/>
            <a:ext cx="8532916" cy="800100"/>
          </a:xfrm>
          <a:prstGeom prst="rect">
            <a:avLst/>
          </a:prstGeom>
        </p:spPr>
        <p:style>
          <a:lnRef idx="1">
            <a:schemeClr val="accent5"/>
          </a:lnRef>
          <a:fillRef idx="2">
            <a:schemeClr val="accent5"/>
          </a:fillRef>
          <a:effectRef idx="1">
            <a:schemeClr val="accent5"/>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rtl="1"/>
            <a:r>
              <a:rPr lang="fa-IR" sz="2000" b="1" dirty="0" smtClean="0">
                <a:cs typeface="B Mitra" panose="00000400000000000000" pitchFamily="2" charset="-78"/>
              </a:rPr>
              <a:t>در پروتکل ایراپن</a:t>
            </a:r>
            <a:r>
              <a:rPr lang="en-US" sz="2000" b="1" dirty="0" smtClean="0">
                <a:cs typeface="B Mitra" panose="00000400000000000000" pitchFamily="2" charset="-78"/>
              </a:rPr>
              <a:t> </a:t>
            </a:r>
            <a:r>
              <a:rPr lang="fa-IR" sz="2000" b="1" dirty="0" smtClean="0">
                <a:cs typeface="B Mitra" panose="00000400000000000000" pitchFamily="2" charset="-78"/>
              </a:rPr>
              <a:t> </a:t>
            </a:r>
            <a:r>
              <a:rPr lang="fa-IR" sz="2000" b="1" dirty="0" smtClean="0">
                <a:solidFill>
                  <a:srgbClr val="FF0000"/>
                </a:solidFill>
                <a:cs typeface="B Mitra" panose="00000400000000000000" pitchFamily="2" charset="-78"/>
              </a:rPr>
              <a:t>تشخیص</a:t>
            </a:r>
            <a:r>
              <a:rPr lang="fa-IR" sz="2000" b="1" dirty="0" smtClean="0">
                <a:cs typeface="B Mitra" panose="00000400000000000000" pitchFamily="2" charset="-78"/>
              </a:rPr>
              <a:t> زود هنگام برای </a:t>
            </a:r>
            <a:r>
              <a:rPr lang="fa-IR" sz="2000" b="1" dirty="0" smtClean="0">
                <a:solidFill>
                  <a:srgbClr val="FF0000"/>
                </a:solidFill>
                <a:cs typeface="B Mitra" panose="00000400000000000000" pitchFamily="2" charset="-78"/>
              </a:rPr>
              <a:t>3 سرطان </a:t>
            </a:r>
            <a:r>
              <a:rPr lang="fa-IR" sz="2000" b="1" dirty="0" smtClean="0">
                <a:cs typeface="B Mitra" panose="00000400000000000000" pitchFamily="2" charset="-78"/>
              </a:rPr>
              <a:t>شایع</a:t>
            </a:r>
          </a:p>
          <a:p>
            <a:pPr rtl="1"/>
            <a:r>
              <a:rPr lang="fa-IR" sz="2000" b="1" dirty="0" smtClean="0">
                <a:cs typeface="B Mitra" panose="00000400000000000000" pitchFamily="2" charset="-78"/>
              </a:rPr>
              <a:t>(پستان،دهانه رحم،روده بزرگ) صورت می پذیرد</a:t>
            </a:r>
            <a:endParaRPr lang="en-US" sz="2000" b="1" dirty="0">
              <a:cs typeface="B Mitra" panose="00000400000000000000" pitchFamily="2" charset="-78"/>
            </a:endParaRPr>
          </a:p>
        </p:txBody>
      </p:sp>
    </p:spTree>
    <p:extLst>
      <p:ext uri="{BB962C8B-B14F-4D97-AF65-F5344CB8AC3E}">
        <p14:creationId xmlns:p14="http://schemas.microsoft.com/office/powerpoint/2010/main" val="95441637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714348" y="1000108"/>
            <a:ext cx="7363160" cy="1071570"/>
          </a:xfrm>
        </p:spPr>
        <p:txBody>
          <a:bodyPr>
            <a:normAutofit fontScale="90000"/>
          </a:bodyPr>
          <a:lstStyle/>
          <a:p>
            <a:pPr algn="ctr" rtl="1"/>
            <a:r>
              <a:rPr lang="fa-IR" sz="3600" b="1" dirty="0" smtClean="0">
                <a:cs typeface="B Nazanin" panose="00000400000000000000" pitchFamily="2" charset="-78"/>
              </a:rPr>
              <a:t>برنامه منع تبلیغات کالاهای آسیب رسان به سلامت</a:t>
            </a:r>
            <a:r>
              <a:rPr lang="fa-IR" sz="4000" b="1" dirty="0" smtClean="0">
                <a:cs typeface="B Nazanin" panose="00000400000000000000" pitchFamily="2" charset="-78"/>
              </a:rPr>
              <a:t> </a:t>
            </a:r>
            <a:br>
              <a:rPr lang="fa-IR" sz="4000" b="1" dirty="0" smtClean="0">
                <a:cs typeface="B Nazanin" panose="00000400000000000000" pitchFamily="2" charset="-78"/>
              </a:rPr>
            </a:br>
            <a:r>
              <a:rPr lang="fa-IR" sz="4000" b="1" dirty="0" smtClean="0">
                <a:cs typeface="B Nazanin" panose="00000400000000000000" pitchFamily="2" charset="-78"/>
              </a:rPr>
              <a:t>ماده 7</a:t>
            </a:r>
            <a:br>
              <a:rPr lang="fa-IR" sz="4000" b="1" dirty="0" smtClean="0">
                <a:cs typeface="B Nazanin" panose="00000400000000000000" pitchFamily="2" charset="-78"/>
              </a:rPr>
            </a:br>
            <a:endParaRPr lang="en-US" sz="4000" b="1" dirty="0">
              <a:cs typeface="B Nazanin" panose="00000400000000000000" pitchFamily="2" charset="-78"/>
            </a:endParaRPr>
          </a:p>
        </p:txBody>
      </p:sp>
      <p:pic>
        <p:nvPicPr>
          <p:cNvPr id="5"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20" y="1928802"/>
            <a:ext cx="4525962" cy="3935422"/>
          </a:xfrm>
          <a:prstGeom prst="rect">
            <a:avLst/>
          </a:prstGeom>
        </p:spPr>
      </p:pic>
      <p:pic>
        <p:nvPicPr>
          <p:cNvPr id="6"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3504" y="1600994"/>
            <a:ext cx="3786214" cy="2399510"/>
          </a:xfrm>
          <a:prstGeom prst="rect">
            <a:avLst/>
          </a:prstGeom>
        </p:spPr>
      </p:pic>
      <p:pic>
        <p:nvPicPr>
          <p:cNvPr id="7"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9256" y="4071942"/>
            <a:ext cx="2466975" cy="1847850"/>
          </a:xfrm>
          <a:prstGeom prst="rect">
            <a:avLst/>
          </a:prstGeom>
        </p:spPr>
      </p:pic>
    </p:spTree>
    <p:extLst>
      <p:ext uri="{BB962C8B-B14F-4D97-AF65-F5344CB8AC3E}">
        <p14:creationId xmlns:p14="http://schemas.microsoft.com/office/powerpoint/2010/main" val="117596259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158" y="-99391"/>
            <a:ext cx="8271302" cy="1080120"/>
          </a:xfrm>
        </p:spPr>
        <p:txBody>
          <a:bodyPr>
            <a:normAutofit/>
          </a:bodyPr>
          <a:lstStyle/>
          <a:p>
            <a:pPr algn="ctr" eaLnBrk="1" hangingPunct="1">
              <a:defRPr/>
            </a:pPr>
            <a:r>
              <a:rPr lang="fa-IR" sz="3200" dirty="0" smtClean="0">
                <a:solidFill>
                  <a:srgbClr val="FF0000"/>
                </a:solidFill>
              </a:rPr>
              <a:t>بيان ضرورت</a:t>
            </a:r>
            <a:endParaRPr lang="fa-IR" sz="3200" dirty="0">
              <a:solidFill>
                <a:srgbClr val="FF0000"/>
              </a:solidFill>
            </a:endParaRPr>
          </a:p>
        </p:txBody>
      </p:sp>
      <p:sp>
        <p:nvSpPr>
          <p:cNvPr id="3" name="Content Placeholder 2"/>
          <p:cNvSpPr>
            <a:spLocks noGrp="1"/>
          </p:cNvSpPr>
          <p:nvPr>
            <p:ph idx="1"/>
          </p:nvPr>
        </p:nvSpPr>
        <p:spPr>
          <a:xfrm>
            <a:off x="357158" y="1412875"/>
            <a:ext cx="8358246" cy="4498975"/>
          </a:xfrm>
        </p:spPr>
        <p:txBody>
          <a:bodyPr>
            <a:normAutofit fontScale="92500" lnSpcReduction="10000"/>
          </a:bodyPr>
          <a:lstStyle/>
          <a:p>
            <a:pPr algn="just" rtl="1" eaLnBrk="1" hangingPunct="1">
              <a:lnSpc>
                <a:spcPct val="200000"/>
              </a:lnSpc>
              <a:defRPr/>
            </a:pPr>
            <a:r>
              <a:rPr lang="fa-IR" sz="1200" dirty="0" smtClean="0">
                <a:cs typeface="B Titr" pitchFamily="2" charset="-78"/>
              </a:rPr>
              <a:t>از آنجا که بیشترین بار بیماری ها مربوط به بیماری های غیرواگیر و عوامل خطر آنها از جمله چاقی و اضافه وزن، مصرف دخانیات و کم تحرکی  است ،و از طرفی </a:t>
            </a:r>
            <a:r>
              <a:rPr lang="fa-IR" sz="1200" dirty="0" smtClean="0">
                <a:solidFill>
                  <a:srgbClr val="FF0000"/>
                </a:solidFill>
                <a:cs typeface="B Titr" pitchFamily="2" charset="-78"/>
              </a:rPr>
              <a:t>تمایل مردم  به دلیل تبلیغات کاذب در مورد بسیاری از کالاها و خدمات رو به افزایش است </a:t>
            </a:r>
            <a:r>
              <a:rPr lang="fa-IR" sz="1200" dirty="0" smtClean="0">
                <a:cs typeface="B Titr" pitchFamily="2" charset="-78"/>
              </a:rPr>
              <a:t>، قانون گذار به منظور کاهش خطر عوامل آسیب رسان به سلامت و کاهش تقاضای مردم  نسبت به این  کالاها و خدمات در برنامه ششم توسعه اجتماعی و اقتصادی  با وضع قانون ماده 7 به این موضوع توجه نموده تا با وضع عوارض، اخذ جریمه و منع تبلیغات موفق به این منظور گردد.</a:t>
            </a:r>
            <a:endParaRPr lang="en-US" sz="1200" dirty="0" smtClean="0">
              <a:cs typeface="B Titr" pitchFamily="2" charset="-78"/>
            </a:endParaRPr>
          </a:p>
          <a:p>
            <a:pPr marL="0" indent="0" algn="just" rtl="1" eaLnBrk="1" hangingPunct="1">
              <a:lnSpc>
                <a:spcPct val="200000"/>
              </a:lnSpc>
              <a:buNone/>
              <a:defRPr/>
            </a:pPr>
            <a:endParaRPr lang="en-US" sz="1200" dirty="0" smtClean="0">
              <a:cs typeface="B Titr" pitchFamily="2" charset="-78"/>
            </a:endParaRPr>
          </a:p>
          <a:p>
            <a:pPr algn="just" rtl="1">
              <a:lnSpc>
                <a:spcPct val="200000"/>
              </a:lnSpc>
              <a:defRPr/>
            </a:pPr>
            <a:r>
              <a:rPr lang="fa-IR" sz="1800" dirty="0">
                <a:cs typeface="B Titr" pitchFamily="2" charset="-78"/>
              </a:rPr>
              <a:t>-ارتقاء آگاهی عموم مردم در خصوص کالاهای آسیب رسان به سلامت و اینکه تبلیغ این کالاها به منزله امن بودن آنها نیست</a:t>
            </a:r>
            <a:r>
              <a:rPr lang="fa-IR" sz="1800" dirty="0" smtClean="0">
                <a:cs typeface="B Titr" pitchFamily="2" charset="-78"/>
              </a:rPr>
              <a:t>.</a:t>
            </a:r>
            <a:endParaRPr lang="en-US" sz="1800" dirty="0" smtClean="0">
              <a:cs typeface="B Titr" pitchFamily="2" charset="-78"/>
            </a:endParaRPr>
          </a:p>
          <a:p>
            <a:pPr marL="0" indent="0" algn="just" rtl="1">
              <a:lnSpc>
                <a:spcPct val="200000"/>
              </a:lnSpc>
              <a:buNone/>
              <a:defRPr/>
            </a:pPr>
            <a:endParaRPr lang="en-US" sz="1800" dirty="0" smtClean="0">
              <a:cs typeface="B Titr" pitchFamily="2" charset="-78"/>
            </a:endParaRPr>
          </a:p>
          <a:p>
            <a:pPr algn="just" rtl="1">
              <a:lnSpc>
                <a:spcPct val="200000"/>
              </a:lnSpc>
              <a:defRPr/>
            </a:pPr>
            <a:r>
              <a:rPr lang="fa-IR" sz="1800" dirty="0" smtClean="0">
                <a:cs typeface="B Titr" pitchFamily="2" charset="-78"/>
              </a:rPr>
              <a:t>حذف </a:t>
            </a:r>
            <a:r>
              <a:rPr lang="fa-IR" sz="1800" dirty="0">
                <a:cs typeface="B Titr" pitchFamily="2" charset="-78"/>
              </a:rPr>
              <a:t>و به حداقل رساندن تبلیغات کالاهای آسیب رسان به سلامت از طریق کنترل و نظارت منابع تبلیغاتی (صدا و سیما / نشریات /بیل بوردهای تبلیغاتی/فضای مجازی / کانالهای ماهواره ای)</a:t>
            </a:r>
          </a:p>
          <a:p>
            <a:pPr algn="just" rtl="1">
              <a:lnSpc>
                <a:spcPct val="200000"/>
              </a:lnSpc>
              <a:defRPr/>
            </a:pPr>
            <a:endParaRPr lang="en-US" sz="1200" dirty="0"/>
          </a:p>
          <a:p>
            <a:pPr algn="just" rtl="1" eaLnBrk="1" hangingPunct="1">
              <a:lnSpc>
                <a:spcPct val="200000"/>
              </a:lnSpc>
              <a:defRPr/>
            </a:pPr>
            <a:endParaRPr lang="en-US" sz="1200" dirty="0" smtClean="0">
              <a:cs typeface="B Titr" pitchFamily="2" charset="-78"/>
            </a:endParaRPr>
          </a:p>
          <a:p>
            <a:pPr algn="r" rtl="1" eaLnBrk="1" hangingPunct="1">
              <a:defRPr/>
            </a:pPr>
            <a:endParaRPr lang="fa-IR" dirty="0"/>
          </a:p>
        </p:txBody>
      </p:sp>
    </p:spTree>
    <p:extLst>
      <p:ext uri="{BB962C8B-B14F-4D97-AF65-F5344CB8AC3E}">
        <p14:creationId xmlns:p14="http://schemas.microsoft.com/office/powerpoint/2010/main" val="5322857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1243607"/>
          </a:xfrm>
        </p:spPr>
        <p:txBody>
          <a:bodyPr>
            <a:normAutofit/>
          </a:bodyPr>
          <a:lstStyle/>
          <a:p>
            <a:pPr algn="ctr"/>
            <a:r>
              <a:rPr lang="fa-IR" sz="4400" b="1" dirty="0" smtClean="0">
                <a:solidFill>
                  <a:schemeClr val="bg1"/>
                </a:solidFill>
              </a:rPr>
              <a:t>چه نتایجی دارد؟</a:t>
            </a:r>
            <a:endParaRPr lang="fa-IR" sz="4400" b="1" dirty="0">
              <a:solidFill>
                <a:schemeClr val="bg1"/>
              </a:solidFill>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75601" y="1772816"/>
            <a:ext cx="3458865" cy="2376264"/>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4088" y="1628800"/>
            <a:ext cx="3483471" cy="252028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06480" y="4509120"/>
            <a:ext cx="2880320" cy="2107952"/>
          </a:xfrm>
          <a:prstGeom prst="rect">
            <a:avLst/>
          </a:prstGeom>
        </p:spPr>
      </p:pic>
      <p:graphicFrame>
        <p:nvGraphicFramePr>
          <p:cNvPr id="7" name="Object 6"/>
          <p:cNvGraphicFramePr>
            <a:graphicFrameLocks noChangeAspect="1"/>
          </p:cNvGraphicFramePr>
          <p:nvPr>
            <p:extLst>
              <p:ext uri="{D42A27DB-BD31-4B8C-83A1-F6EECF244321}">
                <p14:modId xmlns:p14="http://schemas.microsoft.com/office/powerpoint/2010/main" val="4045674775"/>
              </p:ext>
            </p:extLst>
          </p:nvPr>
        </p:nvGraphicFramePr>
        <p:xfrm>
          <a:off x="92075" y="92075"/>
          <a:ext cx="1593850" cy="539750"/>
        </p:xfrm>
        <a:graphic>
          <a:graphicData uri="http://schemas.openxmlformats.org/presentationml/2006/ole">
            <mc:AlternateContent xmlns:mc="http://schemas.openxmlformats.org/markup-compatibility/2006">
              <mc:Choice xmlns:v="urn:schemas-microsoft-com:vml" Requires="v">
                <p:oleObj spid="_x0000_s6271" name="Packager Shell Object" showAsIcon="1" r:id="rId6" imgW="1594080" imgH="540000" progId="Package">
                  <p:embed/>
                </p:oleObj>
              </mc:Choice>
              <mc:Fallback>
                <p:oleObj name="Packager Shell Object" showAsIcon="1" r:id="rId6" imgW="1594080" imgH="540000" progId="Package">
                  <p:embed/>
                  <p:pic>
                    <p:nvPicPr>
                      <p:cNvPr id="0" name=""/>
                      <p:cNvPicPr/>
                      <p:nvPr/>
                    </p:nvPicPr>
                    <p:blipFill>
                      <a:blip r:embed="rId7"/>
                      <a:stretch>
                        <a:fillRect/>
                      </a:stretch>
                    </p:blipFill>
                    <p:spPr>
                      <a:xfrm>
                        <a:off x="92075" y="92075"/>
                        <a:ext cx="1593850" cy="539750"/>
                      </a:xfrm>
                      <a:prstGeom prst="rect">
                        <a:avLst/>
                      </a:prstGeom>
                    </p:spPr>
                  </p:pic>
                </p:oleObj>
              </mc:Fallback>
            </mc:AlternateContent>
          </a:graphicData>
        </a:graphic>
      </p:graphicFrame>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75601" y="4671591"/>
            <a:ext cx="3758952" cy="1945481"/>
          </a:xfrm>
          <a:prstGeom prst="rect">
            <a:avLst/>
          </a:prstGeom>
        </p:spPr>
      </p:pic>
    </p:spTree>
    <p:extLst>
      <p:ext uri="{BB962C8B-B14F-4D97-AF65-F5344CB8AC3E}">
        <p14:creationId xmlns:p14="http://schemas.microsoft.com/office/powerpoint/2010/main" val="24323280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
            <a:ext cx="7772400" cy="2348879"/>
          </a:xfrm>
        </p:spPr>
        <p:txBody>
          <a:bodyPr>
            <a:normAutofit/>
          </a:bodyPr>
          <a:lstStyle/>
          <a:p>
            <a:pPr algn="ctr"/>
            <a:r>
              <a:rPr lang="fa-IR" dirty="0">
                <a:solidFill>
                  <a:srgbClr val="00B0F0"/>
                </a:solidFill>
              </a:rPr>
              <a:t>قانون احکام دایمی برنامه های توسعه کشور</a:t>
            </a:r>
            <a:r>
              <a:rPr lang="en-US" dirty="0"/>
              <a:t/>
            </a:r>
            <a:br>
              <a:rPr lang="en-US" dirty="0"/>
            </a:br>
            <a:endParaRPr lang="fa-IR" dirty="0"/>
          </a:p>
        </p:txBody>
      </p:sp>
      <p:sp>
        <p:nvSpPr>
          <p:cNvPr id="3" name="Subtitle 2"/>
          <p:cNvSpPr>
            <a:spLocks noGrp="1"/>
          </p:cNvSpPr>
          <p:nvPr>
            <p:ph type="subTitle" idx="1"/>
          </p:nvPr>
        </p:nvSpPr>
        <p:spPr>
          <a:xfrm>
            <a:off x="428596" y="1752601"/>
            <a:ext cx="8429684" cy="3508021"/>
          </a:xfrm>
        </p:spPr>
        <p:txBody>
          <a:bodyPr>
            <a:normAutofit fontScale="77500" lnSpcReduction="20000"/>
          </a:bodyPr>
          <a:lstStyle/>
          <a:p>
            <a:r>
              <a:rPr lang="fa-IR" sz="4800" b="1" u="sng" dirty="0" smtClean="0">
                <a:solidFill>
                  <a:srgbClr val="FF0000"/>
                </a:solidFill>
              </a:rPr>
              <a:t>ماده </a:t>
            </a:r>
            <a:r>
              <a:rPr lang="fa-IR" sz="4800" b="1" u="sng" dirty="0">
                <a:solidFill>
                  <a:srgbClr val="FF0000"/>
                </a:solidFill>
              </a:rPr>
              <a:t>7- بند ج</a:t>
            </a:r>
            <a:r>
              <a:rPr lang="fa-IR" sz="4800" b="1" dirty="0">
                <a:solidFill>
                  <a:srgbClr val="FF0000"/>
                </a:solidFill>
              </a:rPr>
              <a:t>: </a:t>
            </a:r>
            <a:endParaRPr lang="en-US" sz="4800" b="1" dirty="0" smtClean="0">
              <a:solidFill>
                <a:srgbClr val="FF0000"/>
              </a:solidFill>
            </a:endParaRPr>
          </a:p>
          <a:p>
            <a:endParaRPr lang="en-US" b="1" dirty="0"/>
          </a:p>
          <a:p>
            <a:endParaRPr lang="fa-IR" b="1" dirty="0" smtClean="0"/>
          </a:p>
          <a:p>
            <a:r>
              <a:rPr lang="fa-IR" sz="4000" b="1" dirty="0" smtClean="0"/>
              <a:t>هرگونه </a:t>
            </a:r>
            <a:r>
              <a:rPr lang="fa-IR" sz="4000" b="1" dirty="0">
                <a:solidFill>
                  <a:srgbClr val="FF0000"/>
                </a:solidFill>
              </a:rPr>
              <a:t>تبلیغات</a:t>
            </a:r>
            <a:r>
              <a:rPr lang="fa-IR" sz="4000" b="1" dirty="0"/>
              <a:t> خدمات و کالاهای آسیب رسان به سلامت موضوع </a:t>
            </a:r>
            <a:r>
              <a:rPr lang="fa-IR" sz="4000" b="1" u="sng" dirty="0"/>
              <a:t>ماده 48 قانون الحاق</a:t>
            </a:r>
            <a:r>
              <a:rPr lang="fa-IR" sz="4000" b="1" dirty="0"/>
              <a:t> موادی به قانون </a:t>
            </a:r>
            <a:r>
              <a:rPr lang="fa-IR" sz="4000" b="1" dirty="0" smtClean="0"/>
              <a:t>تنظیم </a:t>
            </a:r>
            <a:r>
              <a:rPr lang="fa-IR" sz="4000" b="1" dirty="0"/>
              <a:t>بخشی از مقررات </a:t>
            </a:r>
            <a:r>
              <a:rPr lang="fa-IR" sz="4000" b="1" dirty="0" smtClean="0"/>
              <a:t>مالی دولت بر </a:t>
            </a:r>
            <a:r>
              <a:rPr lang="fa-IR" sz="4000" b="1" dirty="0"/>
              <a:t>اساس تشخیص و اعلام وزارت بهداشت، درمان و آموزش پزشکی و سازمان ملی استاندارد ایران از سوی همه رسانه ها </a:t>
            </a:r>
            <a:r>
              <a:rPr lang="fa-IR" sz="4000" b="1" dirty="0">
                <a:solidFill>
                  <a:srgbClr val="FF0000"/>
                </a:solidFill>
              </a:rPr>
              <a:t>ممنوع</a:t>
            </a:r>
            <a:r>
              <a:rPr lang="fa-IR" sz="4000" b="1" dirty="0"/>
              <a:t> است.</a:t>
            </a:r>
            <a:endParaRPr lang="en-US" sz="4000" b="1" dirty="0"/>
          </a:p>
          <a:p>
            <a:endParaRPr lang="fa-IR" dirty="0"/>
          </a:p>
        </p:txBody>
      </p:sp>
    </p:spTree>
    <p:extLst>
      <p:ext uri="{BB962C8B-B14F-4D97-AF65-F5344CB8AC3E}">
        <p14:creationId xmlns:p14="http://schemas.microsoft.com/office/powerpoint/2010/main" val="359968482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5023" y="1223041"/>
            <a:ext cx="6965245" cy="405759"/>
          </a:xfrm>
        </p:spPr>
        <p:txBody>
          <a:bodyPr>
            <a:normAutofit fontScale="90000"/>
          </a:bodyPr>
          <a:lstStyle/>
          <a:p>
            <a:pPr algn="ctr"/>
            <a:r>
              <a:rPr lang="fa-IR" spc="-20" dirty="0"/>
              <a:t>ماده الحاقي </a:t>
            </a:r>
            <a:r>
              <a:rPr lang="fa-IR" spc="-20" dirty="0" smtClean="0"/>
              <a:t>48</a:t>
            </a:r>
            <a:r>
              <a:rPr lang="en-US" sz="4000" dirty="0"/>
              <a:t/>
            </a:r>
            <a:br>
              <a:rPr lang="en-US" sz="4000" dirty="0"/>
            </a:br>
            <a:endParaRPr lang="fa-IR"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92790063"/>
              </p:ext>
            </p:extLst>
          </p:nvPr>
        </p:nvGraphicFramePr>
        <p:xfrm>
          <a:off x="899593" y="1412777"/>
          <a:ext cx="7344816" cy="4723130"/>
        </p:xfrm>
        <a:graphic>
          <a:graphicData uri="http://schemas.openxmlformats.org/drawingml/2006/table">
            <a:tbl>
              <a:tblPr rtl="1" firstRow="1" firstCol="1" bandRow="1">
                <a:tableStyleId>{5C22544A-7EE6-4342-B048-85BDC9FD1C3A}</a:tableStyleId>
              </a:tblPr>
              <a:tblGrid>
                <a:gridCol w="7344816"/>
              </a:tblGrid>
              <a:tr h="551628">
                <a:tc>
                  <a:txBody>
                    <a:bodyPr/>
                    <a:lstStyle/>
                    <a:p>
                      <a:pPr algn="ctr" rtl="1">
                        <a:lnSpc>
                          <a:spcPct val="115000"/>
                        </a:lnSpc>
                        <a:spcAft>
                          <a:spcPts val="1000"/>
                        </a:spcAft>
                      </a:pPr>
                      <a:r>
                        <a:rPr lang="fa-IR" sz="1800" dirty="0">
                          <a:solidFill>
                            <a:schemeClr val="tx1"/>
                          </a:solidFill>
                          <a:effectLst/>
                        </a:rPr>
                        <a:t>طرح الحاق برخی مواد به قانون تنظيم بخشي از مقررات مالي دولت </a:t>
                      </a:r>
                      <a:endParaRPr lang="fa-IR" sz="1800" dirty="0" smtClean="0">
                        <a:solidFill>
                          <a:schemeClr val="tx1"/>
                        </a:solidFill>
                        <a:effectLst/>
                      </a:endParaRPr>
                    </a:p>
                    <a:p>
                      <a:pPr algn="ctr" rtl="1">
                        <a:lnSpc>
                          <a:spcPct val="115000"/>
                        </a:lnSpc>
                        <a:spcAft>
                          <a:spcPts val="1000"/>
                        </a:spcAft>
                      </a:pPr>
                      <a:endParaRPr lang="en-US" sz="9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59200" marR="59200" marT="0" marB="0"/>
                </a:tc>
              </a:tr>
              <a:tr h="3912868">
                <a:tc>
                  <a:txBody>
                    <a:bodyPr/>
                    <a:lstStyle/>
                    <a:p>
                      <a:pPr algn="just" rtl="1">
                        <a:lnSpc>
                          <a:spcPct val="115000"/>
                        </a:lnSpc>
                        <a:spcAft>
                          <a:spcPts val="1000"/>
                        </a:spcAft>
                        <a:tabLst>
                          <a:tab pos="-90805" algn="l"/>
                          <a:tab pos="88900" algn="l"/>
                        </a:tabLst>
                      </a:pPr>
                      <a:r>
                        <a:rPr lang="fa-IR" sz="2000" spc="-20" dirty="0" smtClean="0">
                          <a:solidFill>
                            <a:schemeClr val="tx1"/>
                          </a:solidFill>
                          <a:effectLst/>
                        </a:rPr>
                        <a:t>هرگونه </a:t>
                      </a:r>
                      <a:r>
                        <a:rPr lang="fa-IR" sz="2000" spc="-20" dirty="0">
                          <a:solidFill>
                            <a:schemeClr val="tx1"/>
                          </a:solidFill>
                          <a:effectLst/>
                        </a:rPr>
                        <a:t>توليد و واردات و عرضه كالاها و خدمات آسيب رسان به سلامت و داروهاي با احتمال سوءمصرف، مشمول عوارض خاص تحت عنوان عوارض سلامت مي باشد. </a:t>
                      </a:r>
                      <a:r>
                        <a:rPr lang="fa-IR" sz="3200" spc="-20" dirty="0">
                          <a:solidFill>
                            <a:srgbClr val="FF0000"/>
                          </a:solidFill>
                          <a:effectLst/>
                        </a:rPr>
                        <a:t>فهرست</a:t>
                      </a:r>
                      <a:r>
                        <a:rPr lang="fa-IR" sz="2000" spc="-20" dirty="0">
                          <a:solidFill>
                            <a:schemeClr val="tx1"/>
                          </a:solidFill>
                          <a:effectLst/>
                        </a:rPr>
                        <a:t> خدمات و اقدامات و كالاهاي آسيب رسان به سلامت و داروهاي با احتمال سوء مصرف توسط وزارت بهداشت، درمان و آموزش پزشكي و درصد عوارض (حداكثر ده درصد ارزش كالا) براي اين كالاها در ابتداي هر سال توسط</a:t>
                      </a:r>
                      <a:r>
                        <a:rPr lang="fa-IR" sz="2000" spc="-20" dirty="0">
                          <a:solidFill>
                            <a:srgbClr val="FF0000"/>
                          </a:solidFill>
                          <a:effectLst/>
                        </a:rPr>
                        <a:t> كارگروهي </a:t>
                      </a:r>
                      <a:r>
                        <a:rPr lang="fa-IR" sz="2000" spc="-20" dirty="0">
                          <a:solidFill>
                            <a:schemeClr val="tx1"/>
                          </a:solidFill>
                          <a:effectLst/>
                        </a:rPr>
                        <a:t>با </a:t>
                      </a:r>
                      <a:r>
                        <a:rPr lang="fa-IR" sz="2800" spc="-20" dirty="0">
                          <a:solidFill>
                            <a:srgbClr val="FF0000"/>
                          </a:solidFill>
                          <a:effectLst/>
                        </a:rPr>
                        <a:t>مسؤوليت </a:t>
                      </a:r>
                      <a:r>
                        <a:rPr lang="fa-IR" sz="2000" spc="-20" dirty="0">
                          <a:solidFill>
                            <a:srgbClr val="FF0000"/>
                          </a:solidFill>
                          <a:effectLst/>
                        </a:rPr>
                        <a:t>وزارت بهداشت، </a:t>
                      </a:r>
                      <a:r>
                        <a:rPr lang="fa-IR" sz="2000" spc="-20" dirty="0">
                          <a:solidFill>
                            <a:schemeClr val="tx1"/>
                          </a:solidFill>
                          <a:effectLst/>
                        </a:rPr>
                        <a:t>درمان و آموزش پزشكي و با عضويت وزارتخانه‌هاي امور اقتصادي و دارايي، تعاون، كار و رفاه اجتماعي و صنعت، معدن و تجارت و معاونت برنامه‌ريزي و نظارت راهبردي رئيس جمهور تعيين و ابلاغ مي‌شود</a:t>
                      </a:r>
                      <a:r>
                        <a:rPr lang="fa-IR" sz="2000" spc="-20" dirty="0" smtClean="0">
                          <a:solidFill>
                            <a:schemeClr val="tx1"/>
                          </a:solidFill>
                          <a:effectLst/>
                        </a:rPr>
                        <a:t>.</a:t>
                      </a:r>
                    </a:p>
                    <a:p>
                      <a:pPr algn="just" rtl="1">
                        <a:lnSpc>
                          <a:spcPct val="115000"/>
                        </a:lnSpc>
                        <a:spcAft>
                          <a:spcPts val="1000"/>
                        </a:spcAft>
                        <a:tabLst>
                          <a:tab pos="-90805" algn="l"/>
                          <a:tab pos="88900" algn="l"/>
                        </a:tabLst>
                      </a:pPr>
                      <a:r>
                        <a:rPr lang="fa-IR" sz="2000" spc="-20" dirty="0" smtClean="0">
                          <a:solidFill>
                            <a:schemeClr val="tx1"/>
                          </a:solidFill>
                          <a:effectLst/>
                        </a:rPr>
                        <a:t> </a:t>
                      </a:r>
                      <a:r>
                        <a:rPr lang="fa-IR" sz="2000" spc="-20" dirty="0">
                          <a:solidFill>
                            <a:schemeClr val="tx1"/>
                          </a:solidFill>
                          <a:effectLst/>
                        </a:rPr>
                        <a:t>صددرصد (100%) مبلغ وصولي پس از واريز به خزانه و مبادله موافقتنامه </a:t>
                      </a:r>
                      <a:r>
                        <a:rPr lang="fa-IR" sz="2800" spc="-20" dirty="0">
                          <a:solidFill>
                            <a:srgbClr val="FF0000"/>
                          </a:solidFill>
                          <a:effectLst/>
                        </a:rPr>
                        <a:t>به‌صورت درآمد - هزينه </a:t>
                      </a:r>
                      <a:r>
                        <a:rPr lang="fa-IR" sz="2000" spc="-20" dirty="0">
                          <a:solidFill>
                            <a:schemeClr val="tx1"/>
                          </a:solidFill>
                          <a:effectLst/>
                        </a:rPr>
                        <a:t>در اختيار دستگاههاي اجرائي مربوطه قرار مي‌گيرد</a:t>
                      </a:r>
                      <a:r>
                        <a:rPr lang="fa-IR" sz="2000" spc="-20" dirty="0" smtClean="0">
                          <a:solidFill>
                            <a:schemeClr val="tx1"/>
                          </a:solidFill>
                          <a:effectLst/>
                        </a:rPr>
                        <a:t>.</a:t>
                      </a:r>
                      <a:r>
                        <a:rPr lang="fa-IR" sz="1000" spc="-20" dirty="0">
                          <a:solidFill>
                            <a:schemeClr val="tx1"/>
                          </a:solidFill>
                          <a:effectLst/>
                        </a:rPr>
                        <a:t> </a:t>
                      </a:r>
                      <a:endParaRPr lang="en-US" sz="9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59200" marR="59200" marT="0" marB="0"/>
                </a:tc>
              </a:tr>
            </a:tbl>
          </a:graphicData>
        </a:graphic>
      </p:graphicFrame>
    </p:spTree>
    <p:extLst>
      <p:ext uri="{BB962C8B-B14F-4D97-AF65-F5344CB8AC3E}">
        <p14:creationId xmlns:p14="http://schemas.microsoft.com/office/powerpoint/2010/main" val="171781250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fa-IR" sz="2000" dirty="0"/>
              <a:t>استانداردهای ملی و مصادیق فهرست نهایی کالاها و اقدامات آسیب رسان به سلامت به جهت منع تبلیغات در سال 1400</a:t>
            </a:r>
            <a:endParaRPr lang="en-US" sz="2000" dirty="0"/>
          </a:p>
        </p:txBody>
      </p:sp>
      <p:graphicFrame>
        <p:nvGraphicFramePr>
          <p:cNvPr id="6" name="Content Placeholder 5"/>
          <p:cNvGraphicFramePr>
            <a:graphicFrameLocks noGrp="1"/>
          </p:cNvGraphicFramePr>
          <p:nvPr>
            <p:ph idx="1"/>
          </p:nvPr>
        </p:nvGraphicFramePr>
        <p:xfrm>
          <a:off x="457200" y="1499458"/>
          <a:ext cx="8229600" cy="4727448"/>
        </p:xfrm>
        <a:graphic>
          <a:graphicData uri="http://schemas.openxmlformats.org/drawingml/2006/table">
            <a:tbl>
              <a:tblPr firstRow="1" firstCol="1" bandRow="1"/>
              <a:tblGrid>
                <a:gridCol w="3197620"/>
                <a:gridCol w="900704"/>
                <a:gridCol w="2645970"/>
                <a:gridCol w="1485306"/>
              </a:tblGrid>
              <a:tr h="386672">
                <a:tc>
                  <a:txBody>
                    <a:bodyPr/>
                    <a:lstStyle/>
                    <a:p>
                      <a:pPr algn="ctr" rtl="1">
                        <a:lnSpc>
                          <a:spcPct val="110000"/>
                        </a:lnSpc>
                        <a:spcAft>
                          <a:spcPts val="0"/>
                        </a:spcAft>
                        <a:tabLst>
                          <a:tab pos="7419975" algn="l"/>
                        </a:tabLst>
                      </a:pPr>
                      <a:r>
                        <a:rPr lang="fa-IR" sz="1200" b="1">
                          <a:solidFill>
                            <a:srgbClr val="FFFFFF"/>
                          </a:solidFill>
                          <a:effectLst/>
                          <a:latin typeface="Calibri"/>
                          <a:ea typeface="Times New Roman"/>
                          <a:cs typeface="B Titr"/>
                        </a:rPr>
                        <a:t>مصادیق</a:t>
                      </a:r>
                      <a:endParaRPr lang="en-US" sz="1000">
                        <a:effectLst/>
                        <a:latin typeface="Calibri"/>
                        <a:ea typeface="Times New Roman"/>
                        <a:cs typeface="Arial"/>
                      </a:endParaRPr>
                    </a:p>
                  </a:txBody>
                  <a:tcPr marL="65910" marR="65910" marT="0"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683C6"/>
                    </a:solidFill>
                  </a:tcPr>
                </a:tc>
                <a:tc>
                  <a:txBody>
                    <a:bodyPr/>
                    <a:lstStyle/>
                    <a:p>
                      <a:pPr algn="ctr" rtl="1">
                        <a:lnSpc>
                          <a:spcPct val="110000"/>
                        </a:lnSpc>
                        <a:spcAft>
                          <a:spcPts val="0"/>
                        </a:spcAft>
                        <a:tabLst>
                          <a:tab pos="7419975" algn="l"/>
                        </a:tabLst>
                      </a:pPr>
                      <a:r>
                        <a:rPr lang="fa-IR" sz="1200" b="1">
                          <a:solidFill>
                            <a:srgbClr val="FFFFFF"/>
                          </a:solidFill>
                          <a:effectLst/>
                          <a:latin typeface="Calibri"/>
                          <a:ea typeface="Times New Roman"/>
                          <a:cs typeface="B Titr"/>
                        </a:rPr>
                        <a:t>شماره استاندارد ملی</a:t>
                      </a:r>
                      <a:endParaRPr lang="en-US" sz="1000">
                        <a:effectLst/>
                        <a:latin typeface="Calibri"/>
                        <a:ea typeface="Times New Roman"/>
                        <a:cs typeface="Arial"/>
                      </a:endParaRPr>
                    </a:p>
                  </a:txBody>
                  <a:tcPr marL="65910" marR="65910" marT="0"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683C6"/>
                    </a:solidFill>
                  </a:tcPr>
                </a:tc>
                <a:tc>
                  <a:txBody>
                    <a:bodyPr/>
                    <a:lstStyle/>
                    <a:p>
                      <a:pPr algn="ctr" rtl="1">
                        <a:lnSpc>
                          <a:spcPct val="110000"/>
                        </a:lnSpc>
                        <a:spcAft>
                          <a:spcPts val="0"/>
                        </a:spcAft>
                        <a:tabLst>
                          <a:tab pos="7419975" algn="l"/>
                        </a:tabLst>
                      </a:pPr>
                      <a:r>
                        <a:rPr lang="fa-IR" sz="1200" b="1">
                          <a:solidFill>
                            <a:srgbClr val="FFFFFF"/>
                          </a:solidFill>
                          <a:effectLst/>
                          <a:latin typeface="Calibri"/>
                          <a:ea typeface="Times New Roman"/>
                          <a:cs typeface="B Titr"/>
                        </a:rPr>
                        <a:t>کالا</a:t>
                      </a:r>
                      <a:endParaRPr lang="en-US" sz="1000">
                        <a:effectLst/>
                        <a:latin typeface="Calibri"/>
                        <a:ea typeface="Times New Roman"/>
                        <a:cs typeface="Arial"/>
                      </a:endParaRPr>
                    </a:p>
                  </a:txBody>
                  <a:tcPr marL="65910" marR="65910" marT="0"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683C6"/>
                    </a:solidFill>
                  </a:tcPr>
                </a:tc>
                <a:tc>
                  <a:txBody>
                    <a:bodyPr/>
                    <a:lstStyle/>
                    <a:p>
                      <a:pPr algn="ctr" rtl="1">
                        <a:lnSpc>
                          <a:spcPct val="110000"/>
                        </a:lnSpc>
                        <a:spcAft>
                          <a:spcPts val="0"/>
                        </a:spcAft>
                        <a:tabLst>
                          <a:tab pos="7419975" algn="l"/>
                        </a:tabLst>
                      </a:pPr>
                      <a:r>
                        <a:rPr lang="fa-IR" sz="1200" b="1">
                          <a:solidFill>
                            <a:srgbClr val="FFFFFF"/>
                          </a:solidFill>
                          <a:effectLst/>
                          <a:latin typeface="Calibri"/>
                          <a:ea typeface="Times New Roman"/>
                          <a:cs typeface="B Titr"/>
                        </a:rPr>
                        <a:t>دسته بندی</a:t>
                      </a:r>
                      <a:endParaRPr lang="en-US" sz="1000">
                        <a:effectLst/>
                        <a:latin typeface="Calibri"/>
                        <a:ea typeface="Times New Roman"/>
                        <a:cs typeface="Arial"/>
                      </a:endParaRPr>
                    </a:p>
                  </a:txBody>
                  <a:tcPr marL="65910" marR="65910" marT="0"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683C6"/>
                    </a:solidFill>
                  </a:tcPr>
                </a:tc>
              </a:tr>
              <a:tr h="177225">
                <a:tc>
                  <a:txBody>
                    <a:bodyPr/>
                    <a:lstStyle/>
                    <a:p>
                      <a:pPr algn="ctr" rtl="1">
                        <a:lnSpc>
                          <a:spcPct val="110000"/>
                        </a:lnSpc>
                        <a:spcAft>
                          <a:spcPts val="0"/>
                        </a:spcAft>
                        <a:tabLst>
                          <a:tab pos="7419975" algn="l"/>
                        </a:tabLst>
                      </a:pPr>
                      <a:r>
                        <a:rPr lang="fa-IR" sz="1100" b="1">
                          <a:solidFill>
                            <a:srgbClr val="FFFFFF"/>
                          </a:solidFill>
                          <a:effectLst/>
                          <a:latin typeface="Calibri"/>
                          <a:ea typeface="Times New Roman"/>
                          <a:cs typeface="B Nazanin"/>
                        </a:rPr>
                        <a:t>انواع سوسیس و کالباس گوشت و مرغ با درصدهای متفاوت</a:t>
                      </a:r>
                      <a:endParaRPr lang="en-US" sz="1000">
                        <a:effectLst/>
                        <a:latin typeface="Calibri"/>
                        <a:ea typeface="Times New Roman"/>
                        <a:cs typeface="Arial"/>
                      </a:endParaRPr>
                    </a:p>
                  </a:txBody>
                  <a:tcPr marL="65910" marR="6591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683C6"/>
                    </a:solidFill>
                  </a:tcPr>
                </a:tc>
                <a:tc>
                  <a:txBody>
                    <a:bodyPr/>
                    <a:lstStyle/>
                    <a:p>
                      <a:pPr algn="ctr" rtl="1">
                        <a:lnSpc>
                          <a:spcPct val="110000"/>
                        </a:lnSpc>
                        <a:spcAft>
                          <a:spcPts val="0"/>
                        </a:spcAft>
                        <a:tabLst>
                          <a:tab pos="7419975" algn="l"/>
                        </a:tabLst>
                      </a:pPr>
                      <a:r>
                        <a:rPr lang="fa-IR" sz="1100" b="1">
                          <a:effectLst/>
                          <a:latin typeface="Calibri"/>
                          <a:ea typeface="Times New Roman"/>
                          <a:cs typeface="B Nazanin"/>
                        </a:rPr>
                        <a:t>2303</a:t>
                      </a:r>
                      <a:endParaRPr lang="en-US" sz="1000">
                        <a:effectLst/>
                        <a:latin typeface="Calibri"/>
                        <a:ea typeface="Times New Roman"/>
                        <a:cs typeface="Arial"/>
                      </a:endParaRPr>
                    </a:p>
                  </a:txBody>
                  <a:tcPr marL="65910" marR="6591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3CEED"/>
                    </a:solidFill>
                  </a:tcPr>
                </a:tc>
                <a:tc>
                  <a:txBody>
                    <a:bodyPr/>
                    <a:lstStyle/>
                    <a:p>
                      <a:pPr algn="ctr" rtl="1">
                        <a:lnSpc>
                          <a:spcPct val="110000"/>
                        </a:lnSpc>
                        <a:spcAft>
                          <a:spcPts val="0"/>
                        </a:spcAft>
                        <a:tabLst>
                          <a:tab pos="7419975" algn="l"/>
                        </a:tabLst>
                      </a:pPr>
                      <a:r>
                        <a:rPr lang="fa-IR" sz="1100" b="1">
                          <a:effectLst/>
                          <a:latin typeface="Calibri"/>
                          <a:ea typeface="Times New Roman"/>
                          <a:cs typeface="B Nazanin"/>
                        </a:rPr>
                        <a:t>انواع سوسیس و کالباس</a:t>
                      </a:r>
                      <a:endParaRPr lang="en-US" sz="1000">
                        <a:effectLst/>
                        <a:latin typeface="Calibri"/>
                        <a:ea typeface="Times New Roman"/>
                        <a:cs typeface="Arial"/>
                      </a:endParaRPr>
                    </a:p>
                  </a:txBody>
                  <a:tcPr marL="65910" marR="6591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3CEED"/>
                    </a:solidFill>
                  </a:tcPr>
                </a:tc>
                <a:tc rowSpan="5">
                  <a:txBody>
                    <a:bodyPr/>
                    <a:lstStyle/>
                    <a:p>
                      <a:pPr algn="ctr" rtl="1">
                        <a:lnSpc>
                          <a:spcPct val="110000"/>
                        </a:lnSpc>
                        <a:spcAft>
                          <a:spcPts val="0"/>
                        </a:spcAft>
                        <a:tabLst>
                          <a:tab pos="7419975" algn="l"/>
                        </a:tabLst>
                      </a:pPr>
                      <a:r>
                        <a:rPr lang="fa-IR" sz="1100" b="1">
                          <a:effectLst/>
                          <a:latin typeface="Calibri"/>
                          <a:ea typeface="Times New Roman"/>
                          <a:cs typeface="B Nazanin"/>
                        </a:rPr>
                        <a:t>فراورده های گوشتی و غذاهای آماده مصرف</a:t>
                      </a:r>
                      <a:endParaRPr lang="en-US" sz="1000">
                        <a:effectLst/>
                        <a:latin typeface="Calibri"/>
                        <a:ea typeface="Times New Roman"/>
                        <a:cs typeface="Arial"/>
                      </a:endParaRPr>
                    </a:p>
                  </a:txBody>
                  <a:tcPr marL="65910" marR="6591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3CEED"/>
                    </a:solidFill>
                  </a:tcPr>
                </a:tc>
              </a:tr>
              <a:tr h="354449">
                <a:tc>
                  <a:txBody>
                    <a:bodyPr/>
                    <a:lstStyle/>
                    <a:p>
                      <a:pPr algn="ctr" rtl="1">
                        <a:lnSpc>
                          <a:spcPct val="110000"/>
                        </a:lnSpc>
                        <a:spcAft>
                          <a:spcPts val="0"/>
                        </a:spcAft>
                        <a:tabLst>
                          <a:tab pos="7419975" algn="l"/>
                        </a:tabLst>
                      </a:pPr>
                      <a:r>
                        <a:rPr lang="fa-IR" sz="1100" b="1">
                          <a:solidFill>
                            <a:srgbClr val="FFFFFF"/>
                          </a:solidFill>
                          <a:effectLst/>
                          <a:latin typeface="Calibri"/>
                          <a:ea typeface="Times New Roman"/>
                          <a:cs typeface="B Nazanin"/>
                        </a:rPr>
                        <a:t>انواع  فراورده گوشتی عمل آوری شده پخته با درصدهای متفاوت</a:t>
                      </a:r>
                      <a:endParaRPr lang="en-US" sz="1000">
                        <a:effectLst/>
                        <a:latin typeface="Calibri"/>
                        <a:ea typeface="Times New Roman"/>
                        <a:cs typeface="Arial"/>
                      </a:endParaRPr>
                    </a:p>
                    <a:p>
                      <a:pPr algn="ctr" rtl="1">
                        <a:lnSpc>
                          <a:spcPct val="110000"/>
                        </a:lnSpc>
                        <a:spcAft>
                          <a:spcPts val="0"/>
                        </a:spcAft>
                        <a:tabLst>
                          <a:tab pos="7419975" algn="l"/>
                        </a:tabLst>
                      </a:pPr>
                      <a:r>
                        <a:rPr lang="en-US" sz="1100" b="1">
                          <a:solidFill>
                            <a:srgbClr val="FFFFFF"/>
                          </a:solidFill>
                          <a:effectLst/>
                          <a:latin typeface="Calibri"/>
                          <a:ea typeface="Times New Roman"/>
                          <a:cs typeface="B Nazanin"/>
                        </a:rPr>
                        <a:t> </a:t>
                      </a:r>
                      <a:endParaRPr lang="en-US" sz="1000">
                        <a:effectLst/>
                        <a:latin typeface="Calibri"/>
                        <a:ea typeface="Times New Roman"/>
                        <a:cs typeface="Arial"/>
                      </a:endParaRPr>
                    </a:p>
                  </a:txBody>
                  <a:tcPr marL="65910" marR="6591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683C6"/>
                    </a:solidFill>
                  </a:tcPr>
                </a:tc>
                <a:tc>
                  <a:txBody>
                    <a:bodyPr/>
                    <a:lstStyle/>
                    <a:p>
                      <a:pPr algn="ctr" rtl="1">
                        <a:lnSpc>
                          <a:spcPct val="110000"/>
                        </a:lnSpc>
                        <a:spcAft>
                          <a:spcPts val="0"/>
                        </a:spcAft>
                        <a:tabLst>
                          <a:tab pos="7419975" algn="l"/>
                        </a:tabLst>
                      </a:pPr>
                      <a:r>
                        <a:rPr lang="fa-IR" sz="1100" b="1">
                          <a:effectLst/>
                          <a:latin typeface="Calibri"/>
                          <a:ea typeface="Times New Roman"/>
                          <a:cs typeface="B Nazanin"/>
                        </a:rPr>
                        <a:t>5753</a:t>
                      </a:r>
                      <a:endParaRPr lang="en-US" sz="1000">
                        <a:effectLst/>
                        <a:latin typeface="Calibri"/>
                        <a:ea typeface="Times New Roman"/>
                        <a:cs typeface="Arial"/>
                      </a:endParaRPr>
                    </a:p>
                  </a:txBody>
                  <a:tcPr marL="65910" marR="6591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E6F6"/>
                    </a:solidFill>
                  </a:tcPr>
                </a:tc>
                <a:tc>
                  <a:txBody>
                    <a:bodyPr/>
                    <a:lstStyle/>
                    <a:p>
                      <a:pPr algn="ctr" rtl="1">
                        <a:lnSpc>
                          <a:spcPct val="110000"/>
                        </a:lnSpc>
                        <a:spcAft>
                          <a:spcPts val="0"/>
                        </a:spcAft>
                        <a:tabLst>
                          <a:tab pos="7419975" algn="l"/>
                        </a:tabLst>
                      </a:pPr>
                      <a:r>
                        <a:rPr lang="fa-IR" sz="1100" b="1">
                          <a:effectLst/>
                          <a:latin typeface="Calibri"/>
                          <a:ea typeface="Times New Roman"/>
                          <a:cs typeface="B Nazanin"/>
                        </a:rPr>
                        <a:t>فراورده گوشتی عمل آوری شده پخته(ژامبون)</a:t>
                      </a:r>
                      <a:endParaRPr lang="en-US" sz="1000">
                        <a:effectLst/>
                        <a:latin typeface="Calibri"/>
                        <a:ea typeface="Times New Roman"/>
                        <a:cs typeface="Arial"/>
                      </a:endParaRPr>
                    </a:p>
                  </a:txBody>
                  <a:tcPr marL="65910" marR="6591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E6F6"/>
                    </a:solidFill>
                  </a:tcPr>
                </a:tc>
                <a:tc vMerge="1">
                  <a:txBody>
                    <a:bodyPr/>
                    <a:lstStyle/>
                    <a:p>
                      <a:endParaRPr lang="en-US"/>
                    </a:p>
                  </a:txBody>
                  <a:tcPr/>
                </a:tc>
              </a:tr>
              <a:tr h="660565">
                <a:tc>
                  <a:txBody>
                    <a:bodyPr/>
                    <a:lstStyle/>
                    <a:p>
                      <a:pPr algn="ctr" rtl="1">
                        <a:spcAft>
                          <a:spcPts val="0"/>
                        </a:spcAft>
                      </a:pPr>
                      <a:r>
                        <a:rPr lang="ar-SA" sz="1100" b="1">
                          <a:solidFill>
                            <a:srgbClr val="FFFFFF"/>
                          </a:solidFill>
                          <a:effectLst/>
                          <a:latin typeface="Calibri"/>
                          <a:ea typeface="Times New Roman"/>
                          <a:cs typeface="B Nazanin"/>
                        </a:rPr>
                        <a:t>انواع ساندویچ و پیتزای حاوی سوسیس و کالباس و ژامبون آماده مصرف</a:t>
                      </a:r>
                      <a:r>
                        <a:rPr lang="fa-IR" sz="1100" b="1">
                          <a:solidFill>
                            <a:srgbClr val="FFFFFF"/>
                          </a:solidFill>
                          <a:effectLst/>
                          <a:latin typeface="Calibri"/>
                          <a:ea typeface="Times New Roman"/>
                          <a:cs typeface="B Nazanin"/>
                        </a:rPr>
                        <a:t> منجمد و غیر منجمد</a:t>
                      </a:r>
                      <a:r>
                        <a:rPr lang="ar-SA" sz="1100" b="1">
                          <a:solidFill>
                            <a:srgbClr val="FFFFFF"/>
                          </a:solidFill>
                          <a:effectLst/>
                          <a:latin typeface="Calibri"/>
                          <a:ea typeface="Times New Roman"/>
                          <a:cs typeface="B Nazanin"/>
                        </a:rPr>
                        <a:t> (سایر ساندویچ ها و پیتزاها مشمول فهرست نمی باشد)</a:t>
                      </a:r>
                      <a:endParaRPr lang="en-US" sz="1000">
                        <a:effectLst/>
                        <a:latin typeface="Calibri"/>
                        <a:ea typeface="Times New Roman"/>
                        <a:cs typeface="Arial"/>
                      </a:endParaRPr>
                    </a:p>
                    <a:p>
                      <a:pPr algn="ctr" rtl="1">
                        <a:lnSpc>
                          <a:spcPct val="110000"/>
                        </a:lnSpc>
                        <a:spcAft>
                          <a:spcPts val="0"/>
                        </a:spcAft>
                        <a:tabLst>
                          <a:tab pos="7419975" algn="l"/>
                        </a:tabLst>
                      </a:pPr>
                      <a:r>
                        <a:rPr lang="en-US" sz="1100" b="1">
                          <a:solidFill>
                            <a:srgbClr val="FFFFFF"/>
                          </a:solidFill>
                          <a:effectLst/>
                          <a:latin typeface="Calibri"/>
                          <a:ea typeface="Times New Roman"/>
                          <a:cs typeface="B Nazanin"/>
                        </a:rPr>
                        <a:t> </a:t>
                      </a:r>
                      <a:endParaRPr lang="en-US" sz="1000">
                        <a:effectLst/>
                        <a:latin typeface="Calibri"/>
                        <a:ea typeface="Times New Roman"/>
                        <a:cs typeface="Arial"/>
                      </a:endParaRPr>
                    </a:p>
                  </a:txBody>
                  <a:tcPr marL="65910" marR="6591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683C6"/>
                    </a:solidFill>
                  </a:tcPr>
                </a:tc>
                <a:tc>
                  <a:txBody>
                    <a:bodyPr/>
                    <a:lstStyle/>
                    <a:p>
                      <a:pPr algn="ctr" rtl="1">
                        <a:lnSpc>
                          <a:spcPct val="110000"/>
                        </a:lnSpc>
                        <a:spcAft>
                          <a:spcPts val="0"/>
                        </a:spcAft>
                        <a:tabLst>
                          <a:tab pos="7419975" algn="l"/>
                        </a:tabLst>
                      </a:pPr>
                      <a:r>
                        <a:rPr lang="fa-IR" sz="1100" b="1">
                          <a:effectLst/>
                          <a:latin typeface="Calibri"/>
                          <a:ea typeface="Times New Roman"/>
                          <a:cs typeface="B Nazanin"/>
                        </a:rPr>
                        <a:t>14680</a:t>
                      </a:r>
                      <a:endParaRPr lang="en-US" sz="1000">
                        <a:effectLst/>
                        <a:latin typeface="Calibri"/>
                        <a:ea typeface="Times New Roman"/>
                        <a:cs typeface="Arial"/>
                      </a:endParaRPr>
                    </a:p>
                  </a:txBody>
                  <a:tcPr marL="65910" marR="6591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3CEED"/>
                    </a:solidFill>
                  </a:tcPr>
                </a:tc>
                <a:tc>
                  <a:txBody>
                    <a:bodyPr/>
                    <a:lstStyle/>
                    <a:p>
                      <a:pPr algn="ctr" rtl="1">
                        <a:lnSpc>
                          <a:spcPct val="110000"/>
                        </a:lnSpc>
                        <a:spcAft>
                          <a:spcPts val="0"/>
                        </a:spcAft>
                        <a:tabLst>
                          <a:tab pos="7419975" algn="l"/>
                        </a:tabLst>
                      </a:pPr>
                      <a:r>
                        <a:rPr lang="fa-IR" sz="1100" b="1">
                          <a:effectLst/>
                          <a:latin typeface="Calibri"/>
                          <a:ea typeface="Times New Roman"/>
                          <a:cs typeface="B Nazanin"/>
                        </a:rPr>
                        <a:t>انواع ساندویچ و پیتزای دارای سوسیس و کالباس و ژامبون</a:t>
                      </a:r>
                      <a:endParaRPr lang="en-US" sz="1000">
                        <a:effectLst/>
                        <a:latin typeface="Calibri"/>
                        <a:ea typeface="Times New Roman"/>
                        <a:cs typeface="Arial"/>
                      </a:endParaRPr>
                    </a:p>
                  </a:txBody>
                  <a:tcPr marL="65910" marR="6591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3CEED"/>
                    </a:solidFill>
                  </a:tcPr>
                </a:tc>
                <a:tc vMerge="1">
                  <a:txBody>
                    <a:bodyPr/>
                    <a:lstStyle/>
                    <a:p>
                      <a:endParaRPr lang="en-US"/>
                    </a:p>
                  </a:txBody>
                  <a:tcPr/>
                </a:tc>
              </a:tr>
              <a:tr h="531674">
                <a:tc>
                  <a:txBody>
                    <a:bodyPr/>
                    <a:lstStyle/>
                    <a:p>
                      <a:pPr algn="ctr" rtl="1">
                        <a:lnSpc>
                          <a:spcPct val="110000"/>
                        </a:lnSpc>
                        <a:spcAft>
                          <a:spcPts val="0"/>
                        </a:spcAft>
                        <a:tabLst>
                          <a:tab pos="7419975" algn="l"/>
                        </a:tabLst>
                      </a:pPr>
                      <a:r>
                        <a:rPr lang="fa-IR" sz="1100" b="1">
                          <a:solidFill>
                            <a:srgbClr val="FFFFFF"/>
                          </a:solidFill>
                          <a:effectLst/>
                          <a:latin typeface="Calibri"/>
                          <a:ea typeface="Times New Roman"/>
                          <a:cs typeface="B Nazanin"/>
                        </a:rPr>
                        <a:t> </a:t>
                      </a:r>
                      <a:endParaRPr lang="en-US" sz="1000">
                        <a:effectLst/>
                        <a:latin typeface="Calibri"/>
                        <a:ea typeface="Times New Roman"/>
                        <a:cs typeface="Arial"/>
                      </a:endParaRPr>
                    </a:p>
                  </a:txBody>
                  <a:tcPr marL="65910" marR="6591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683C6"/>
                    </a:solidFill>
                  </a:tcPr>
                </a:tc>
                <a:tc>
                  <a:txBody>
                    <a:bodyPr/>
                    <a:lstStyle/>
                    <a:p>
                      <a:pPr algn="ctr" rtl="1">
                        <a:lnSpc>
                          <a:spcPct val="110000"/>
                        </a:lnSpc>
                        <a:spcAft>
                          <a:spcPts val="0"/>
                        </a:spcAft>
                        <a:tabLst>
                          <a:tab pos="7419975" algn="l"/>
                        </a:tabLst>
                      </a:pPr>
                      <a:r>
                        <a:rPr lang="fa-IR" sz="1100" b="1">
                          <a:effectLst/>
                          <a:latin typeface="Calibri"/>
                          <a:ea typeface="Times New Roman"/>
                          <a:cs typeface="B Nazanin"/>
                        </a:rPr>
                        <a:t>سنبوسه فاقد شماره استاندارد</a:t>
                      </a:r>
                      <a:endParaRPr lang="en-US" sz="1000">
                        <a:effectLst/>
                        <a:latin typeface="Calibri"/>
                        <a:ea typeface="Times New Roman"/>
                        <a:cs typeface="Arial"/>
                      </a:endParaRPr>
                    </a:p>
                    <a:p>
                      <a:pPr algn="ctr" rtl="1">
                        <a:lnSpc>
                          <a:spcPct val="110000"/>
                        </a:lnSpc>
                        <a:spcAft>
                          <a:spcPts val="0"/>
                        </a:spcAft>
                        <a:tabLst>
                          <a:tab pos="7419975" algn="l"/>
                        </a:tabLst>
                      </a:pPr>
                      <a:r>
                        <a:rPr lang="fa-IR" sz="1100" b="1">
                          <a:effectLst/>
                          <a:latin typeface="Calibri"/>
                          <a:ea typeface="Times New Roman"/>
                          <a:cs typeface="B Nazanin"/>
                        </a:rPr>
                        <a:t>فلافل (11073)</a:t>
                      </a:r>
                      <a:endParaRPr lang="en-US" sz="1000">
                        <a:effectLst/>
                        <a:latin typeface="Calibri"/>
                        <a:ea typeface="Times New Roman"/>
                        <a:cs typeface="Arial"/>
                      </a:endParaRPr>
                    </a:p>
                  </a:txBody>
                  <a:tcPr marL="65910" marR="6591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E6F6"/>
                    </a:solidFill>
                  </a:tcPr>
                </a:tc>
                <a:tc>
                  <a:txBody>
                    <a:bodyPr/>
                    <a:lstStyle/>
                    <a:p>
                      <a:pPr algn="ctr" rtl="1">
                        <a:lnSpc>
                          <a:spcPct val="110000"/>
                        </a:lnSpc>
                        <a:spcAft>
                          <a:spcPts val="0"/>
                        </a:spcAft>
                        <a:tabLst>
                          <a:tab pos="7419975" algn="l"/>
                        </a:tabLst>
                      </a:pPr>
                      <a:r>
                        <a:rPr lang="fa-IR" sz="1100" b="1">
                          <a:effectLst/>
                          <a:latin typeface="Calibri"/>
                          <a:ea typeface="Times New Roman"/>
                          <a:cs typeface="B Nazanin"/>
                        </a:rPr>
                        <a:t>انواع سنبوسه و فلافل آماده شده</a:t>
                      </a:r>
                      <a:endParaRPr lang="en-US" sz="1000">
                        <a:effectLst/>
                        <a:latin typeface="Calibri"/>
                        <a:ea typeface="Times New Roman"/>
                        <a:cs typeface="Arial"/>
                      </a:endParaRPr>
                    </a:p>
                    <a:p>
                      <a:pPr algn="ctr" rtl="1">
                        <a:lnSpc>
                          <a:spcPct val="110000"/>
                        </a:lnSpc>
                        <a:spcAft>
                          <a:spcPts val="0"/>
                        </a:spcAft>
                        <a:tabLst>
                          <a:tab pos="7419975" algn="l"/>
                        </a:tabLst>
                      </a:pPr>
                      <a:r>
                        <a:rPr lang="fa-IR" sz="1100" b="1">
                          <a:effectLst/>
                          <a:latin typeface="Calibri"/>
                          <a:ea typeface="Times New Roman"/>
                          <a:cs typeface="B Nazanin"/>
                        </a:rPr>
                        <a:t> </a:t>
                      </a:r>
                      <a:endParaRPr lang="en-US" sz="1000">
                        <a:effectLst/>
                        <a:latin typeface="Calibri"/>
                        <a:ea typeface="Times New Roman"/>
                        <a:cs typeface="Arial"/>
                      </a:endParaRPr>
                    </a:p>
                  </a:txBody>
                  <a:tcPr marL="65910" marR="6591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E6F6"/>
                    </a:solidFill>
                  </a:tcPr>
                </a:tc>
                <a:tc vMerge="1">
                  <a:txBody>
                    <a:bodyPr/>
                    <a:lstStyle/>
                    <a:p>
                      <a:endParaRPr lang="en-US"/>
                    </a:p>
                  </a:txBody>
                  <a:tcPr/>
                </a:tc>
              </a:tr>
              <a:tr h="708899">
                <a:tc>
                  <a:txBody>
                    <a:bodyPr/>
                    <a:lstStyle/>
                    <a:p>
                      <a:pPr algn="ctr" rtl="1">
                        <a:lnSpc>
                          <a:spcPct val="110000"/>
                        </a:lnSpc>
                        <a:spcAft>
                          <a:spcPts val="0"/>
                        </a:spcAft>
                        <a:tabLst>
                          <a:tab pos="7419975" algn="l"/>
                        </a:tabLst>
                      </a:pPr>
                      <a:r>
                        <a:rPr lang="fa-IR" sz="1100" b="1">
                          <a:solidFill>
                            <a:srgbClr val="FFFFFF"/>
                          </a:solidFill>
                          <a:effectLst/>
                          <a:latin typeface="Calibri"/>
                          <a:ea typeface="Times New Roman"/>
                          <a:cs typeface="B Nazanin"/>
                        </a:rPr>
                        <a:t> </a:t>
                      </a:r>
                      <a:endParaRPr lang="en-US" sz="1000">
                        <a:effectLst/>
                        <a:latin typeface="Calibri"/>
                        <a:ea typeface="Times New Roman"/>
                        <a:cs typeface="Arial"/>
                      </a:endParaRPr>
                    </a:p>
                  </a:txBody>
                  <a:tcPr marL="65910" marR="6591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683C6"/>
                    </a:solidFill>
                  </a:tcPr>
                </a:tc>
                <a:tc>
                  <a:txBody>
                    <a:bodyPr/>
                    <a:lstStyle/>
                    <a:p>
                      <a:pPr algn="ctr" rtl="1">
                        <a:lnSpc>
                          <a:spcPct val="110000"/>
                        </a:lnSpc>
                        <a:spcAft>
                          <a:spcPts val="0"/>
                        </a:spcAft>
                        <a:tabLst>
                          <a:tab pos="7419975" algn="l"/>
                        </a:tabLst>
                      </a:pPr>
                      <a:r>
                        <a:rPr lang="fa-IR" sz="1100" b="1">
                          <a:effectLst/>
                          <a:latin typeface="Calibri"/>
                          <a:ea typeface="Times New Roman"/>
                          <a:cs typeface="B Nazanin"/>
                        </a:rPr>
                        <a:t>پنیر پیتزای پروسس13526 </a:t>
                      </a:r>
                      <a:r>
                        <a:rPr lang="ar-SA" sz="1100" b="1">
                          <a:effectLst/>
                          <a:latin typeface="Calibri"/>
                          <a:ea typeface="Times New Roman"/>
                          <a:cs typeface="B Nazanin"/>
                        </a:rPr>
                        <a:t>تاپینگ پیتزا 15696</a:t>
                      </a:r>
                      <a:endParaRPr lang="en-US" sz="1000">
                        <a:effectLst/>
                        <a:latin typeface="Calibri"/>
                        <a:ea typeface="Times New Roman"/>
                        <a:cs typeface="Arial"/>
                      </a:endParaRPr>
                    </a:p>
                  </a:txBody>
                  <a:tcPr marL="65910" marR="6591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3CEED"/>
                    </a:solidFill>
                  </a:tcPr>
                </a:tc>
                <a:tc>
                  <a:txBody>
                    <a:bodyPr/>
                    <a:lstStyle/>
                    <a:p>
                      <a:pPr algn="ctr" rtl="1">
                        <a:lnSpc>
                          <a:spcPct val="110000"/>
                        </a:lnSpc>
                        <a:spcAft>
                          <a:spcPts val="0"/>
                        </a:spcAft>
                        <a:tabLst>
                          <a:tab pos="504825" algn="l"/>
                          <a:tab pos="840740" algn="ctr"/>
                          <a:tab pos="7419975" algn="l"/>
                        </a:tabLst>
                      </a:pPr>
                      <a:r>
                        <a:rPr lang="fa-IR" sz="1100" b="1">
                          <a:effectLst/>
                          <a:latin typeface="Calibri"/>
                          <a:ea typeface="Times New Roman"/>
                          <a:cs typeface="B Nazanin"/>
                        </a:rPr>
                        <a:t>پنیر پیتزای پروسس و </a:t>
                      </a:r>
                      <a:r>
                        <a:rPr lang="ar-SA" sz="1100" b="1">
                          <a:effectLst/>
                          <a:latin typeface="Calibri"/>
                          <a:ea typeface="Times New Roman"/>
                          <a:cs typeface="B Nazanin"/>
                        </a:rPr>
                        <a:t>تاپینگ پیتزا</a:t>
                      </a:r>
                      <a:endParaRPr lang="en-US" sz="1000">
                        <a:effectLst/>
                        <a:latin typeface="Calibri"/>
                        <a:ea typeface="Times New Roman"/>
                        <a:cs typeface="Arial"/>
                      </a:endParaRPr>
                    </a:p>
                  </a:txBody>
                  <a:tcPr marL="65910" marR="6591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3CEED"/>
                    </a:solidFill>
                  </a:tcPr>
                </a:tc>
                <a:tc vMerge="1">
                  <a:txBody>
                    <a:bodyPr/>
                    <a:lstStyle/>
                    <a:p>
                      <a:endParaRPr lang="en-US"/>
                    </a:p>
                  </a:txBody>
                  <a:tcPr/>
                </a:tc>
              </a:tr>
              <a:tr h="499452">
                <a:tc>
                  <a:txBody>
                    <a:bodyPr/>
                    <a:lstStyle/>
                    <a:p>
                      <a:pPr algn="ctr" rtl="1">
                        <a:spcAft>
                          <a:spcPts val="0"/>
                        </a:spcAft>
                      </a:pPr>
                      <a:r>
                        <a:rPr lang="ar-SA" sz="1100" b="1">
                          <a:solidFill>
                            <a:srgbClr val="FFFFFF"/>
                          </a:solidFill>
                          <a:effectLst/>
                          <a:latin typeface="Calibri"/>
                          <a:ea typeface="Times New Roman"/>
                          <a:cs typeface="B Nazanin"/>
                        </a:rPr>
                        <a:t>انواع نوشابه گازدار طعم دار رنگی ، طعم دار بی رنگ، میوه ای و کولا بایا بدون قند / شیرین کننده جایگزین ( زیرو، لایت، کم کالری و ...)</a:t>
                      </a:r>
                      <a:endParaRPr lang="en-US" sz="1000">
                        <a:effectLst/>
                        <a:latin typeface="Calibri"/>
                        <a:ea typeface="Times New Roman"/>
                        <a:cs typeface="Arial"/>
                      </a:endParaRPr>
                    </a:p>
                    <a:p>
                      <a:pPr algn="ctr" rtl="1">
                        <a:lnSpc>
                          <a:spcPct val="110000"/>
                        </a:lnSpc>
                        <a:spcAft>
                          <a:spcPts val="0"/>
                        </a:spcAft>
                        <a:tabLst>
                          <a:tab pos="7419975" algn="l"/>
                        </a:tabLst>
                      </a:pPr>
                      <a:r>
                        <a:rPr lang="en-US" sz="1100" b="1">
                          <a:solidFill>
                            <a:srgbClr val="FFFFFF"/>
                          </a:solidFill>
                          <a:effectLst/>
                          <a:latin typeface="Calibri"/>
                          <a:ea typeface="Times New Roman"/>
                          <a:cs typeface="B Nazanin"/>
                        </a:rPr>
                        <a:t> </a:t>
                      </a:r>
                      <a:endParaRPr lang="en-US" sz="1000">
                        <a:effectLst/>
                        <a:latin typeface="Calibri"/>
                        <a:ea typeface="Times New Roman"/>
                        <a:cs typeface="Arial"/>
                      </a:endParaRPr>
                    </a:p>
                  </a:txBody>
                  <a:tcPr marL="65910" marR="6591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683C6"/>
                    </a:solidFill>
                  </a:tcPr>
                </a:tc>
                <a:tc>
                  <a:txBody>
                    <a:bodyPr/>
                    <a:lstStyle/>
                    <a:p>
                      <a:pPr algn="ctr" rtl="1">
                        <a:lnSpc>
                          <a:spcPct val="110000"/>
                        </a:lnSpc>
                        <a:spcAft>
                          <a:spcPts val="0"/>
                        </a:spcAft>
                        <a:tabLst>
                          <a:tab pos="7419975" algn="l"/>
                        </a:tabLst>
                      </a:pPr>
                      <a:r>
                        <a:rPr lang="fa-IR" sz="1100" b="1">
                          <a:effectLst/>
                          <a:latin typeface="Calibri"/>
                          <a:ea typeface="Times New Roman"/>
                          <a:cs typeface="B Nazanin"/>
                        </a:rPr>
                        <a:t>1250</a:t>
                      </a:r>
                      <a:endParaRPr lang="en-US" sz="1000">
                        <a:effectLst/>
                        <a:latin typeface="Calibri"/>
                        <a:ea typeface="Times New Roman"/>
                        <a:cs typeface="Arial"/>
                      </a:endParaRPr>
                    </a:p>
                  </a:txBody>
                  <a:tcPr marL="65910" marR="6591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E6F6"/>
                    </a:solidFill>
                  </a:tcPr>
                </a:tc>
                <a:tc>
                  <a:txBody>
                    <a:bodyPr/>
                    <a:lstStyle/>
                    <a:p>
                      <a:pPr algn="ctr" rtl="1">
                        <a:spcAft>
                          <a:spcPts val="0"/>
                        </a:spcAft>
                      </a:pPr>
                      <a:r>
                        <a:rPr lang="ar-SA" sz="1100" b="1">
                          <a:effectLst/>
                          <a:latin typeface="Calibri"/>
                          <a:ea typeface="Times New Roman"/>
                          <a:cs typeface="B Nazanin"/>
                        </a:rPr>
                        <a:t>انواع نوشابه گازدار با و بدون قند</a:t>
                      </a:r>
                      <a:endParaRPr lang="en-US" sz="1000">
                        <a:effectLst/>
                        <a:latin typeface="Calibri"/>
                        <a:ea typeface="Times New Roman"/>
                        <a:cs typeface="Arial"/>
                      </a:endParaRPr>
                    </a:p>
                    <a:p>
                      <a:pPr algn="ctr" rtl="1">
                        <a:lnSpc>
                          <a:spcPct val="110000"/>
                        </a:lnSpc>
                        <a:spcAft>
                          <a:spcPts val="0"/>
                        </a:spcAft>
                        <a:tabLst>
                          <a:tab pos="7419975" algn="l"/>
                        </a:tabLst>
                      </a:pPr>
                      <a:r>
                        <a:rPr lang="fa-IR" sz="1100" b="1">
                          <a:effectLst/>
                          <a:latin typeface="Calibri"/>
                          <a:ea typeface="Times New Roman"/>
                          <a:cs typeface="B Nazanin"/>
                        </a:rPr>
                        <a:t> </a:t>
                      </a:r>
                      <a:endParaRPr lang="en-US" sz="1000">
                        <a:effectLst/>
                        <a:latin typeface="Calibri"/>
                        <a:ea typeface="Times New Roman"/>
                        <a:cs typeface="Arial"/>
                      </a:endParaRPr>
                    </a:p>
                  </a:txBody>
                  <a:tcPr marL="65910" marR="6591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E6F6"/>
                    </a:solidFill>
                  </a:tcPr>
                </a:tc>
                <a:tc rowSpan="4">
                  <a:txBody>
                    <a:bodyPr/>
                    <a:lstStyle/>
                    <a:p>
                      <a:pPr algn="ctr" rtl="1">
                        <a:lnSpc>
                          <a:spcPct val="110000"/>
                        </a:lnSpc>
                        <a:spcAft>
                          <a:spcPts val="0"/>
                        </a:spcAft>
                        <a:tabLst>
                          <a:tab pos="7419975" algn="l"/>
                        </a:tabLst>
                      </a:pPr>
                      <a:r>
                        <a:rPr lang="ar-SA" sz="1100" b="1">
                          <a:effectLst/>
                          <a:latin typeface="Calibri"/>
                          <a:ea typeface="Times New Roman"/>
                          <a:cs typeface="B Nazanin"/>
                        </a:rPr>
                        <a:t>نوشیدنی ها</a:t>
                      </a:r>
                      <a:endParaRPr lang="en-US" sz="1000">
                        <a:effectLst/>
                        <a:latin typeface="Calibri"/>
                        <a:ea typeface="Times New Roman"/>
                        <a:cs typeface="Arial"/>
                      </a:endParaRPr>
                    </a:p>
                  </a:txBody>
                  <a:tcPr marL="65910" marR="6591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E6F6"/>
                    </a:solidFill>
                  </a:tcPr>
                </a:tc>
              </a:tr>
              <a:tr h="177225">
                <a:tc>
                  <a:txBody>
                    <a:bodyPr/>
                    <a:lstStyle/>
                    <a:p>
                      <a:pPr algn="ctr" rtl="1">
                        <a:lnSpc>
                          <a:spcPct val="110000"/>
                        </a:lnSpc>
                        <a:spcAft>
                          <a:spcPts val="0"/>
                        </a:spcAft>
                        <a:tabLst>
                          <a:tab pos="7419975" algn="l"/>
                        </a:tabLst>
                      </a:pPr>
                      <a:r>
                        <a:rPr lang="fa-IR" sz="1100" b="1">
                          <a:solidFill>
                            <a:srgbClr val="FFFFFF"/>
                          </a:solidFill>
                          <a:effectLst/>
                          <a:latin typeface="Calibri"/>
                          <a:ea typeface="Times New Roman"/>
                          <a:cs typeface="B Nazanin"/>
                        </a:rPr>
                        <a:t> </a:t>
                      </a:r>
                      <a:endParaRPr lang="en-US" sz="1000">
                        <a:effectLst/>
                        <a:latin typeface="Calibri"/>
                        <a:ea typeface="Times New Roman"/>
                        <a:cs typeface="Arial"/>
                      </a:endParaRPr>
                    </a:p>
                  </a:txBody>
                  <a:tcPr marL="65910" marR="6591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683C6"/>
                    </a:solidFill>
                  </a:tcPr>
                </a:tc>
                <a:tc>
                  <a:txBody>
                    <a:bodyPr/>
                    <a:lstStyle/>
                    <a:p>
                      <a:pPr algn="ctr" rtl="1">
                        <a:lnSpc>
                          <a:spcPct val="110000"/>
                        </a:lnSpc>
                        <a:spcAft>
                          <a:spcPts val="0"/>
                        </a:spcAft>
                        <a:tabLst>
                          <a:tab pos="7419975" algn="l"/>
                        </a:tabLst>
                      </a:pPr>
                      <a:r>
                        <a:rPr lang="fa-IR" sz="1100" b="1">
                          <a:effectLst/>
                          <a:latin typeface="Calibri"/>
                          <a:ea typeface="Times New Roman"/>
                          <a:cs typeface="B Nazanin"/>
                        </a:rPr>
                        <a:t>6693</a:t>
                      </a:r>
                      <a:endParaRPr lang="en-US" sz="1000">
                        <a:effectLst/>
                        <a:latin typeface="Calibri"/>
                        <a:ea typeface="Times New Roman"/>
                        <a:cs typeface="Arial"/>
                      </a:endParaRPr>
                    </a:p>
                  </a:txBody>
                  <a:tcPr marL="65910" marR="6591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3CEED"/>
                    </a:solidFill>
                  </a:tcPr>
                </a:tc>
                <a:tc>
                  <a:txBody>
                    <a:bodyPr/>
                    <a:lstStyle/>
                    <a:p>
                      <a:pPr algn="ctr" rtl="1">
                        <a:lnSpc>
                          <a:spcPct val="110000"/>
                        </a:lnSpc>
                        <a:spcAft>
                          <a:spcPts val="0"/>
                        </a:spcAft>
                        <a:tabLst>
                          <a:tab pos="7419975" algn="l"/>
                        </a:tabLst>
                      </a:pPr>
                      <a:r>
                        <a:rPr lang="fa-IR" sz="1100" b="1">
                          <a:effectLst/>
                          <a:latin typeface="Calibri"/>
                          <a:ea typeface="Times New Roman"/>
                          <a:cs typeface="B Nazanin"/>
                        </a:rPr>
                        <a:t>نوشابه انرژی زا</a:t>
                      </a:r>
                      <a:endParaRPr lang="en-US" sz="1000">
                        <a:effectLst/>
                        <a:latin typeface="Calibri"/>
                        <a:ea typeface="Times New Roman"/>
                        <a:cs typeface="Arial"/>
                      </a:endParaRPr>
                    </a:p>
                  </a:txBody>
                  <a:tcPr marL="65910" marR="6591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3CEED"/>
                    </a:solidFill>
                  </a:tcPr>
                </a:tc>
                <a:tc vMerge="1">
                  <a:txBody>
                    <a:bodyPr/>
                    <a:lstStyle/>
                    <a:p>
                      <a:endParaRPr lang="en-US"/>
                    </a:p>
                  </a:txBody>
                  <a:tcPr/>
                </a:tc>
              </a:tr>
              <a:tr h="354449">
                <a:tc>
                  <a:txBody>
                    <a:bodyPr/>
                    <a:lstStyle/>
                    <a:p>
                      <a:pPr algn="ctr" rtl="1">
                        <a:lnSpc>
                          <a:spcPct val="110000"/>
                        </a:lnSpc>
                        <a:spcAft>
                          <a:spcPts val="0"/>
                        </a:spcAft>
                        <a:tabLst>
                          <a:tab pos="7419975" algn="l"/>
                        </a:tabLst>
                      </a:pPr>
                      <a:r>
                        <a:rPr lang="fa-IR" sz="1100" b="1">
                          <a:solidFill>
                            <a:srgbClr val="FFFFFF"/>
                          </a:solidFill>
                          <a:effectLst/>
                          <a:latin typeface="Calibri"/>
                          <a:ea typeface="Times New Roman"/>
                          <a:cs typeface="B Nazanin"/>
                        </a:rPr>
                        <a:t> </a:t>
                      </a:r>
                      <a:endParaRPr lang="en-US" sz="1000">
                        <a:effectLst/>
                        <a:latin typeface="Calibri"/>
                        <a:ea typeface="Times New Roman"/>
                        <a:cs typeface="Arial"/>
                      </a:endParaRPr>
                    </a:p>
                  </a:txBody>
                  <a:tcPr marL="65910" marR="6591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683C6"/>
                    </a:solidFill>
                  </a:tcPr>
                </a:tc>
                <a:tc>
                  <a:txBody>
                    <a:bodyPr/>
                    <a:lstStyle/>
                    <a:p>
                      <a:pPr algn="ctr" rtl="1">
                        <a:lnSpc>
                          <a:spcPct val="110000"/>
                        </a:lnSpc>
                        <a:spcAft>
                          <a:spcPts val="0"/>
                        </a:spcAft>
                        <a:tabLst>
                          <a:tab pos="7419975" algn="l"/>
                        </a:tabLst>
                      </a:pPr>
                      <a:r>
                        <a:rPr lang="fa-IR" sz="1100" b="1">
                          <a:effectLst/>
                          <a:latin typeface="Calibri"/>
                          <a:ea typeface="Times New Roman"/>
                          <a:cs typeface="B Nazanin"/>
                        </a:rPr>
                        <a:t>2279نوشیدنی مالت</a:t>
                      </a:r>
                      <a:endParaRPr lang="en-US" sz="1000">
                        <a:effectLst/>
                        <a:latin typeface="Calibri"/>
                        <a:ea typeface="Times New Roman"/>
                        <a:cs typeface="Arial"/>
                      </a:endParaRPr>
                    </a:p>
                  </a:txBody>
                  <a:tcPr marL="65910" marR="6591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E6F6"/>
                    </a:solidFill>
                  </a:tcPr>
                </a:tc>
                <a:tc>
                  <a:txBody>
                    <a:bodyPr/>
                    <a:lstStyle/>
                    <a:p>
                      <a:pPr algn="ctr" rtl="1">
                        <a:lnSpc>
                          <a:spcPct val="110000"/>
                        </a:lnSpc>
                        <a:spcAft>
                          <a:spcPts val="0"/>
                        </a:spcAft>
                        <a:tabLst>
                          <a:tab pos="7419975" algn="l"/>
                        </a:tabLst>
                      </a:pPr>
                      <a:r>
                        <a:rPr lang="fa-IR" sz="1100" b="1">
                          <a:effectLst/>
                          <a:latin typeface="Calibri"/>
                          <a:ea typeface="Times New Roman"/>
                          <a:cs typeface="B Nazanin"/>
                        </a:rPr>
                        <a:t>نوشیدنی مالت (ماء الشعیر )  طعم دار و نوشیدنی عصاره گندم طعم دار (فاقد شماره استاندارد ملی )</a:t>
                      </a:r>
                      <a:endParaRPr lang="en-US" sz="1000">
                        <a:effectLst/>
                        <a:latin typeface="Calibri"/>
                        <a:ea typeface="Times New Roman"/>
                        <a:cs typeface="Arial"/>
                      </a:endParaRPr>
                    </a:p>
                  </a:txBody>
                  <a:tcPr marL="65910" marR="6591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E6F6"/>
                    </a:solidFill>
                  </a:tcPr>
                </a:tc>
                <a:tc vMerge="1">
                  <a:txBody>
                    <a:bodyPr/>
                    <a:lstStyle/>
                    <a:p>
                      <a:endParaRPr lang="en-US"/>
                    </a:p>
                  </a:txBody>
                  <a:tcPr/>
                </a:tc>
              </a:tr>
              <a:tr h="531674">
                <a:tc>
                  <a:txBody>
                    <a:bodyPr/>
                    <a:lstStyle/>
                    <a:p>
                      <a:pPr algn="ctr" rtl="1">
                        <a:lnSpc>
                          <a:spcPct val="110000"/>
                        </a:lnSpc>
                        <a:spcAft>
                          <a:spcPts val="0"/>
                        </a:spcAft>
                        <a:tabLst>
                          <a:tab pos="7419975" algn="l"/>
                        </a:tabLst>
                      </a:pPr>
                      <a:r>
                        <a:rPr lang="fa-IR" sz="1100" b="1">
                          <a:solidFill>
                            <a:srgbClr val="FFFFFF"/>
                          </a:solidFill>
                          <a:effectLst/>
                          <a:latin typeface="Calibri"/>
                          <a:ea typeface="Times New Roman"/>
                          <a:cs typeface="B Nazanin"/>
                        </a:rPr>
                        <a:t> </a:t>
                      </a:r>
                      <a:endParaRPr lang="en-US" sz="1000">
                        <a:effectLst/>
                        <a:latin typeface="Calibri"/>
                        <a:ea typeface="Times New Roman"/>
                        <a:cs typeface="Arial"/>
                      </a:endParaRPr>
                    </a:p>
                  </a:txBody>
                  <a:tcPr marL="65910" marR="6591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683C6"/>
                    </a:solidFill>
                  </a:tcPr>
                </a:tc>
                <a:tc>
                  <a:txBody>
                    <a:bodyPr/>
                    <a:lstStyle/>
                    <a:p>
                      <a:pPr algn="ctr" rtl="1">
                        <a:lnSpc>
                          <a:spcPct val="110000"/>
                        </a:lnSpc>
                        <a:spcAft>
                          <a:spcPts val="0"/>
                        </a:spcAft>
                        <a:tabLst>
                          <a:tab pos="7419975" algn="l"/>
                        </a:tabLst>
                      </a:pPr>
                      <a:r>
                        <a:rPr lang="fa-IR" sz="1100" b="1">
                          <a:effectLst/>
                          <a:latin typeface="Calibri"/>
                          <a:ea typeface="Times New Roman"/>
                          <a:cs typeface="B Nazanin"/>
                        </a:rPr>
                        <a:t>گاز دار(14345)</a:t>
                      </a:r>
                      <a:endParaRPr lang="en-US" sz="1000">
                        <a:effectLst/>
                        <a:latin typeface="Calibri"/>
                        <a:ea typeface="Times New Roman"/>
                        <a:cs typeface="Arial"/>
                      </a:endParaRPr>
                    </a:p>
                    <a:p>
                      <a:pPr algn="ctr" rtl="1">
                        <a:lnSpc>
                          <a:spcPct val="110000"/>
                        </a:lnSpc>
                        <a:spcAft>
                          <a:spcPts val="0"/>
                        </a:spcAft>
                        <a:tabLst>
                          <a:tab pos="7419975" algn="l"/>
                        </a:tabLst>
                      </a:pPr>
                      <a:r>
                        <a:rPr lang="fa-IR" sz="1100" b="1">
                          <a:effectLst/>
                          <a:latin typeface="Calibri"/>
                          <a:ea typeface="Times New Roman"/>
                          <a:cs typeface="B Nazanin"/>
                        </a:rPr>
                        <a:t>بدون گاز(2837)</a:t>
                      </a:r>
                      <a:endParaRPr lang="en-US" sz="1000">
                        <a:effectLst/>
                        <a:latin typeface="Calibri"/>
                        <a:ea typeface="Times New Roman"/>
                        <a:cs typeface="Arial"/>
                      </a:endParaRPr>
                    </a:p>
                  </a:txBody>
                  <a:tcPr marL="65910" marR="6591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3CEED"/>
                    </a:solidFill>
                  </a:tcPr>
                </a:tc>
                <a:tc>
                  <a:txBody>
                    <a:bodyPr/>
                    <a:lstStyle/>
                    <a:p>
                      <a:pPr algn="ctr" rtl="1">
                        <a:lnSpc>
                          <a:spcPct val="110000"/>
                        </a:lnSpc>
                        <a:spcAft>
                          <a:spcPts val="0"/>
                        </a:spcAft>
                        <a:tabLst>
                          <a:tab pos="7419975" algn="l"/>
                        </a:tabLst>
                      </a:pPr>
                      <a:r>
                        <a:rPr lang="fa-IR" sz="1100" b="1" dirty="0">
                          <a:effectLst/>
                          <a:latin typeface="Calibri"/>
                          <a:ea typeface="Times New Roman"/>
                          <a:cs typeface="B Nazanin"/>
                        </a:rPr>
                        <a:t>انواع نوشیدنی های میوه ای گاز دار با و بدون گاز با محتوای آب میوه 25 درصد و کمتر(با یا بدون شماره استاندارد )</a:t>
                      </a:r>
                      <a:endParaRPr lang="en-US" sz="1000" dirty="0">
                        <a:effectLst/>
                        <a:latin typeface="Calibri"/>
                        <a:ea typeface="Times New Roman"/>
                        <a:cs typeface="Arial"/>
                      </a:endParaRPr>
                    </a:p>
                  </a:txBody>
                  <a:tcPr marL="65910" marR="6591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3CEED"/>
                    </a:solidFill>
                  </a:tcPr>
                </a:tc>
                <a:tc vMerge="1">
                  <a:txBody>
                    <a:bodyPr/>
                    <a:lstStyle/>
                    <a:p>
                      <a:endParaRPr lang="en-US"/>
                    </a:p>
                  </a:txBody>
                  <a:tcPr/>
                </a:tc>
              </a:tr>
            </a:tbl>
          </a:graphicData>
        </a:graphic>
      </p:graphicFrame>
    </p:spTree>
    <p:extLst>
      <p:ext uri="{BB962C8B-B14F-4D97-AF65-F5344CB8AC3E}">
        <p14:creationId xmlns:p14="http://schemas.microsoft.com/office/powerpoint/2010/main" val="16953413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446773174"/>
              </p:ext>
            </p:extLst>
          </p:nvPr>
        </p:nvGraphicFramePr>
        <p:xfrm>
          <a:off x="531710" y="838200"/>
          <a:ext cx="8080579" cy="5287964"/>
        </p:xfrm>
        <a:graphic>
          <a:graphicData uri="http://schemas.openxmlformats.org/drawingml/2006/table">
            <a:tbl>
              <a:tblPr firstRow="1" firstCol="1" bandRow="1"/>
              <a:tblGrid>
                <a:gridCol w="3831183"/>
                <a:gridCol w="1079165"/>
                <a:gridCol w="3170231"/>
              </a:tblGrid>
              <a:tr h="406626">
                <a:tc>
                  <a:txBody>
                    <a:bodyPr/>
                    <a:lstStyle/>
                    <a:p>
                      <a:pPr algn="ctr" rtl="1">
                        <a:lnSpc>
                          <a:spcPct val="110000"/>
                        </a:lnSpc>
                        <a:spcAft>
                          <a:spcPts val="0"/>
                        </a:spcAft>
                        <a:tabLst>
                          <a:tab pos="7419975" algn="l"/>
                        </a:tabLst>
                      </a:pPr>
                      <a:r>
                        <a:rPr lang="fa-IR" sz="1000" b="1" dirty="0">
                          <a:solidFill>
                            <a:srgbClr val="FFFFFF"/>
                          </a:solidFill>
                          <a:effectLst/>
                          <a:latin typeface="Calibri"/>
                          <a:ea typeface="Times New Roman"/>
                          <a:cs typeface="B Nazanin"/>
                        </a:rPr>
                        <a:t> </a:t>
                      </a:r>
                      <a:endParaRPr lang="en-US" sz="900" dirty="0">
                        <a:effectLst/>
                        <a:latin typeface="Calibri"/>
                        <a:ea typeface="Times New Roman"/>
                        <a:cs typeface="Arial"/>
                      </a:endParaRPr>
                    </a:p>
                  </a:txBody>
                  <a:tcPr marL="64717" marR="64717" marT="0"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683C6"/>
                    </a:solidFill>
                  </a:tcPr>
                </a:tc>
                <a:tc>
                  <a:txBody>
                    <a:bodyPr/>
                    <a:lstStyle/>
                    <a:p>
                      <a:pPr algn="ctr" rtl="1">
                        <a:lnSpc>
                          <a:spcPct val="110000"/>
                        </a:lnSpc>
                        <a:spcAft>
                          <a:spcPts val="0"/>
                        </a:spcAft>
                        <a:tabLst>
                          <a:tab pos="7419975" algn="l"/>
                        </a:tabLst>
                      </a:pPr>
                      <a:r>
                        <a:rPr lang="fa-IR" sz="1000" b="1">
                          <a:solidFill>
                            <a:srgbClr val="FFFFFF"/>
                          </a:solidFill>
                          <a:effectLst/>
                          <a:latin typeface="Calibri"/>
                          <a:ea typeface="Times New Roman"/>
                          <a:cs typeface="B Nazanin"/>
                        </a:rPr>
                        <a:t>گاز دار(14345)</a:t>
                      </a:r>
                      <a:endParaRPr lang="en-US" sz="900">
                        <a:effectLst/>
                        <a:latin typeface="Calibri"/>
                        <a:ea typeface="Times New Roman"/>
                        <a:cs typeface="Arial"/>
                      </a:endParaRPr>
                    </a:p>
                    <a:p>
                      <a:pPr algn="ctr" rtl="1">
                        <a:lnSpc>
                          <a:spcPct val="110000"/>
                        </a:lnSpc>
                        <a:spcAft>
                          <a:spcPts val="0"/>
                        </a:spcAft>
                        <a:tabLst>
                          <a:tab pos="7419975" algn="l"/>
                        </a:tabLst>
                      </a:pPr>
                      <a:r>
                        <a:rPr lang="fa-IR" sz="1000" b="1">
                          <a:solidFill>
                            <a:srgbClr val="FFFFFF"/>
                          </a:solidFill>
                          <a:effectLst/>
                          <a:latin typeface="Calibri"/>
                          <a:ea typeface="Times New Roman"/>
                          <a:cs typeface="B Nazanin"/>
                        </a:rPr>
                        <a:t>بدون گاز(2837)</a:t>
                      </a:r>
                      <a:endParaRPr lang="en-US" sz="900">
                        <a:effectLst/>
                        <a:latin typeface="Calibri"/>
                        <a:ea typeface="Times New Roman"/>
                        <a:cs typeface="Arial"/>
                      </a:endParaRPr>
                    </a:p>
                  </a:txBody>
                  <a:tcPr marL="64717" marR="64717" marT="0"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683C6"/>
                    </a:solidFill>
                  </a:tcPr>
                </a:tc>
                <a:tc>
                  <a:txBody>
                    <a:bodyPr/>
                    <a:lstStyle/>
                    <a:p>
                      <a:pPr algn="ctr" rtl="1">
                        <a:lnSpc>
                          <a:spcPct val="110000"/>
                        </a:lnSpc>
                        <a:spcAft>
                          <a:spcPts val="0"/>
                        </a:spcAft>
                        <a:tabLst>
                          <a:tab pos="7419975" algn="l"/>
                        </a:tabLst>
                      </a:pPr>
                      <a:r>
                        <a:rPr lang="fa-IR" sz="1000" b="1">
                          <a:solidFill>
                            <a:srgbClr val="FFFFFF"/>
                          </a:solidFill>
                          <a:effectLst/>
                          <a:latin typeface="Calibri"/>
                          <a:ea typeface="Times New Roman"/>
                          <a:cs typeface="B Nazanin"/>
                        </a:rPr>
                        <a:t>انواع نوشیدنی های میوه ای گاز دار با و بدون گاز با محتوای آب میوه 25 درصد و کمتر(با یا بدون شماره استاندارد )</a:t>
                      </a:r>
                      <a:endParaRPr lang="en-US" sz="900">
                        <a:effectLst/>
                        <a:latin typeface="Calibri"/>
                        <a:ea typeface="Times New Roman"/>
                        <a:cs typeface="Arial"/>
                      </a:endParaRPr>
                    </a:p>
                  </a:txBody>
                  <a:tcPr marL="64717" marR="64717" marT="0"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683C6"/>
                    </a:solidFill>
                  </a:tcPr>
                </a:tc>
              </a:tr>
              <a:tr h="406626">
                <a:tc>
                  <a:txBody>
                    <a:bodyPr/>
                    <a:lstStyle/>
                    <a:p>
                      <a:pPr algn="ctr" rtl="1">
                        <a:lnSpc>
                          <a:spcPct val="110000"/>
                        </a:lnSpc>
                        <a:spcAft>
                          <a:spcPts val="0"/>
                        </a:spcAft>
                        <a:tabLst>
                          <a:tab pos="7419975" algn="l"/>
                        </a:tabLst>
                      </a:pPr>
                      <a:r>
                        <a:rPr lang="fa-IR" sz="1000" b="1">
                          <a:solidFill>
                            <a:srgbClr val="FFFFFF"/>
                          </a:solidFill>
                          <a:effectLst/>
                          <a:latin typeface="Calibri"/>
                          <a:ea typeface="Times New Roman"/>
                          <a:cs typeface="B Nazanin"/>
                        </a:rPr>
                        <a:t> </a:t>
                      </a:r>
                      <a:endParaRPr lang="en-US" sz="900">
                        <a:effectLst/>
                        <a:latin typeface="Calibri"/>
                        <a:ea typeface="Times New Roman"/>
                        <a:cs typeface="Arial"/>
                      </a:endParaRPr>
                    </a:p>
                  </a:txBody>
                  <a:tcPr marL="64717" marR="64717"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683C6"/>
                    </a:solidFill>
                  </a:tcPr>
                </a:tc>
                <a:tc>
                  <a:txBody>
                    <a:bodyPr/>
                    <a:lstStyle/>
                    <a:p>
                      <a:pPr algn="ctr" rtl="1">
                        <a:lnSpc>
                          <a:spcPct val="110000"/>
                        </a:lnSpc>
                        <a:spcAft>
                          <a:spcPts val="0"/>
                        </a:spcAft>
                        <a:tabLst>
                          <a:tab pos="7419975" algn="l"/>
                        </a:tabLst>
                      </a:pPr>
                      <a:r>
                        <a:rPr lang="fa-IR" sz="1000" b="1">
                          <a:effectLst/>
                          <a:latin typeface="Calibri"/>
                          <a:ea typeface="Times New Roman"/>
                          <a:cs typeface="B Nazanin"/>
                        </a:rPr>
                        <a:t>20456</a:t>
                      </a:r>
                      <a:r>
                        <a:rPr lang="ar-SA" sz="1000" b="1">
                          <a:effectLst/>
                          <a:latin typeface="Calibri"/>
                          <a:ea typeface="Times New Roman"/>
                          <a:cs typeface="B Nazanin"/>
                        </a:rPr>
                        <a:t> شربت های تزئینی</a:t>
                      </a:r>
                      <a:endParaRPr lang="en-US" sz="900">
                        <a:effectLst/>
                        <a:latin typeface="Calibri"/>
                        <a:ea typeface="Times New Roman"/>
                        <a:cs typeface="Arial"/>
                      </a:endParaRPr>
                    </a:p>
                  </a:txBody>
                  <a:tcPr marL="64717" marR="64717"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3CEED"/>
                    </a:solidFill>
                  </a:tcPr>
                </a:tc>
                <a:tc>
                  <a:txBody>
                    <a:bodyPr/>
                    <a:lstStyle/>
                    <a:p>
                      <a:pPr algn="ctr" rtl="1">
                        <a:lnSpc>
                          <a:spcPct val="110000"/>
                        </a:lnSpc>
                        <a:spcAft>
                          <a:spcPts val="0"/>
                        </a:spcAft>
                        <a:tabLst>
                          <a:tab pos="7419975" algn="l"/>
                        </a:tabLst>
                      </a:pPr>
                      <a:r>
                        <a:rPr lang="ar-SA" sz="1000" b="1">
                          <a:effectLst/>
                          <a:latin typeface="Calibri"/>
                          <a:ea typeface="Times New Roman"/>
                          <a:cs typeface="B Nazanin"/>
                        </a:rPr>
                        <a:t>انواع شربت میوه ای و غیر میوه ای( طبق استاندارد ملی مربوطه )، شربت های تزئینی و انواع نوشیدنی  و نوشابه غیر میوه ای</a:t>
                      </a:r>
                      <a:endParaRPr lang="en-US" sz="900">
                        <a:effectLst/>
                        <a:latin typeface="Calibri"/>
                        <a:ea typeface="Times New Roman"/>
                        <a:cs typeface="Arial"/>
                      </a:endParaRPr>
                    </a:p>
                  </a:txBody>
                  <a:tcPr marL="64717" marR="64717"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3CEED"/>
                    </a:solidFill>
                  </a:tcPr>
                </a:tc>
              </a:tr>
              <a:tr h="203314">
                <a:tc>
                  <a:txBody>
                    <a:bodyPr/>
                    <a:lstStyle/>
                    <a:p>
                      <a:pPr algn="ctr" rtl="1">
                        <a:lnSpc>
                          <a:spcPct val="110000"/>
                        </a:lnSpc>
                        <a:spcAft>
                          <a:spcPts val="0"/>
                        </a:spcAft>
                        <a:tabLst>
                          <a:tab pos="7419975" algn="l"/>
                        </a:tabLst>
                      </a:pPr>
                      <a:r>
                        <a:rPr lang="fa-IR" sz="1000" b="1">
                          <a:solidFill>
                            <a:srgbClr val="FFFFFF"/>
                          </a:solidFill>
                          <a:effectLst/>
                          <a:latin typeface="Calibri"/>
                          <a:ea typeface="Times New Roman"/>
                          <a:cs typeface="B Nazanin"/>
                        </a:rPr>
                        <a:t> </a:t>
                      </a:r>
                      <a:endParaRPr lang="en-US" sz="900">
                        <a:effectLst/>
                        <a:latin typeface="Calibri"/>
                        <a:ea typeface="Times New Roman"/>
                        <a:cs typeface="Arial"/>
                      </a:endParaRPr>
                    </a:p>
                  </a:txBody>
                  <a:tcPr marL="64717" marR="64717"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683C6"/>
                    </a:solidFill>
                  </a:tcPr>
                </a:tc>
                <a:tc>
                  <a:txBody>
                    <a:bodyPr/>
                    <a:lstStyle/>
                    <a:p>
                      <a:pPr algn="ctr" rtl="1">
                        <a:lnSpc>
                          <a:spcPct val="110000"/>
                        </a:lnSpc>
                        <a:spcAft>
                          <a:spcPts val="0"/>
                        </a:spcAft>
                        <a:tabLst>
                          <a:tab pos="7419975" algn="l"/>
                        </a:tabLst>
                      </a:pPr>
                      <a:r>
                        <a:rPr lang="fa-IR" sz="1000" b="1">
                          <a:effectLst/>
                          <a:latin typeface="Calibri"/>
                          <a:ea typeface="Times New Roman"/>
                          <a:cs typeface="B Nazanin"/>
                        </a:rPr>
                        <a:t>3964</a:t>
                      </a:r>
                      <a:endParaRPr lang="en-US" sz="900">
                        <a:effectLst/>
                        <a:latin typeface="Calibri"/>
                        <a:ea typeface="Times New Roman"/>
                        <a:cs typeface="Arial"/>
                      </a:endParaRPr>
                    </a:p>
                  </a:txBody>
                  <a:tcPr marL="64717" marR="64717"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E6F6"/>
                    </a:solidFill>
                  </a:tcPr>
                </a:tc>
                <a:tc>
                  <a:txBody>
                    <a:bodyPr/>
                    <a:lstStyle/>
                    <a:p>
                      <a:pPr algn="ctr" rtl="1">
                        <a:lnSpc>
                          <a:spcPct val="110000"/>
                        </a:lnSpc>
                        <a:spcAft>
                          <a:spcPts val="0"/>
                        </a:spcAft>
                        <a:tabLst>
                          <a:tab pos="7419975" algn="l"/>
                        </a:tabLst>
                      </a:pPr>
                      <a:r>
                        <a:rPr lang="fa-IR" sz="1000" b="1">
                          <a:effectLst/>
                          <a:latin typeface="Calibri"/>
                          <a:ea typeface="Times New Roman"/>
                          <a:cs typeface="B Nazanin"/>
                        </a:rPr>
                        <a:t>فرآورده های یخی خوراکی</a:t>
                      </a:r>
                      <a:endParaRPr lang="en-US" sz="900">
                        <a:effectLst/>
                        <a:latin typeface="Calibri"/>
                        <a:ea typeface="Times New Roman"/>
                        <a:cs typeface="Arial"/>
                      </a:endParaRPr>
                    </a:p>
                  </a:txBody>
                  <a:tcPr marL="64717" marR="64717"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E6F6"/>
                    </a:solidFill>
                  </a:tcPr>
                </a:tc>
              </a:tr>
              <a:tr h="205134">
                <a:tc>
                  <a:txBody>
                    <a:bodyPr/>
                    <a:lstStyle/>
                    <a:p>
                      <a:pPr algn="ctr" rtl="1">
                        <a:lnSpc>
                          <a:spcPct val="110000"/>
                        </a:lnSpc>
                        <a:spcAft>
                          <a:spcPts val="0"/>
                        </a:spcAft>
                        <a:tabLst>
                          <a:tab pos="7419975" algn="l"/>
                        </a:tabLst>
                      </a:pPr>
                      <a:r>
                        <a:rPr lang="fa-IR" sz="1000" b="1">
                          <a:solidFill>
                            <a:srgbClr val="FFFFFF"/>
                          </a:solidFill>
                          <a:effectLst/>
                          <a:latin typeface="Calibri"/>
                          <a:ea typeface="Times New Roman"/>
                          <a:cs typeface="B Nazanin"/>
                        </a:rPr>
                        <a:t> </a:t>
                      </a:r>
                      <a:endParaRPr lang="en-US" sz="900">
                        <a:effectLst/>
                        <a:latin typeface="Calibri"/>
                        <a:ea typeface="Times New Roman"/>
                        <a:cs typeface="Arial"/>
                      </a:endParaRPr>
                    </a:p>
                  </a:txBody>
                  <a:tcPr marL="64717" marR="64717"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683C6"/>
                    </a:solidFill>
                  </a:tcPr>
                </a:tc>
                <a:tc>
                  <a:txBody>
                    <a:bodyPr/>
                    <a:lstStyle/>
                    <a:p>
                      <a:pPr algn="ctr" rtl="1">
                        <a:lnSpc>
                          <a:spcPct val="110000"/>
                        </a:lnSpc>
                        <a:spcAft>
                          <a:spcPts val="0"/>
                        </a:spcAft>
                        <a:tabLst>
                          <a:tab pos="7419975" algn="l"/>
                        </a:tabLst>
                      </a:pPr>
                      <a:r>
                        <a:rPr lang="fa-IR" sz="1000" b="1">
                          <a:effectLst/>
                          <a:latin typeface="Calibri"/>
                          <a:ea typeface="Times New Roman"/>
                          <a:cs typeface="B Nazanin"/>
                        </a:rPr>
                        <a:t>4714</a:t>
                      </a:r>
                      <a:endParaRPr lang="en-US" sz="900">
                        <a:effectLst/>
                        <a:latin typeface="Calibri"/>
                        <a:ea typeface="Times New Roman"/>
                        <a:cs typeface="Arial"/>
                      </a:endParaRPr>
                    </a:p>
                  </a:txBody>
                  <a:tcPr marL="64717" marR="64717"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3CEED"/>
                    </a:solidFill>
                  </a:tcPr>
                </a:tc>
                <a:tc>
                  <a:txBody>
                    <a:bodyPr/>
                    <a:lstStyle/>
                    <a:p>
                      <a:pPr algn="ctr" rtl="1">
                        <a:lnSpc>
                          <a:spcPct val="110000"/>
                        </a:lnSpc>
                        <a:spcAft>
                          <a:spcPts val="0"/>
                        </a:spcAft>
                        <a:tabLst>
                          <a:tab pos="7419975" algn="l"/>
                        </a:tabLst>
                      </a:pPr>
                      <a:r>
                        <a:rPr lang="fa-IR" sz="1000" b="1">
                          <a:effectLst/>
                          <a:latin typeface="Calibri"/>
                          <a:ea typeface="Times New Roman"/>
                          <a:cs typeface="B Nazanin"/>
                        </a:rPr>
                        <a:t>انواع پودر نوشیدنی فوری</a:t>
                      </a:r>
                      <a:endParaRPr lang="en-US" sz="900">
                        <a:effectLst/>
                        <a:latin typeface="Calibri"/>
                        <a:ea typeface="Times New Roman"/>
                        <a:cs typeface="Arial"/>
                      </a:endParaRPr>
                    </a:p>
                  </a:txBody>
                  <a:tcPr marL="64717" marR="64717"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3CEED"/>
                    </a:solidFill>
                  </a:tcPr>
                </a:tc>
              </a:tr>
              <a:tr h="1829818">
                <a:tc>
                  <a:txBody>
                    <a:bodyPr/>
                    <a:lstStyle/>
                    <a:p>
                      <a:pPr algn="ctr" rtl="1">
                        <a:lnSpc>
                          <a:spcPct val="110000"/>
                        </a:lnSpc>
                        <a:spcAft>
                          <a:spcPts val="0"/>
                        </a:spcAft>
                        <a:tabLst>
                          <a:tab pos="7419975" algn="l"/>
                        </a:tabLst>
                      </a:pPr>
                      <a:r>
                        <a:rPr lang="fa-IR" sz="1000" b="1">
                          <a:solidFill>
                            <a:srgbClr val="FFFFFF"/>
                          </a:solidFill>
                          <a:effectLst/>
                          <a:latin typeface="Calibri"/>
                          <a:ea typeface="Times New Roman"/>
                          <a:cs typeface="B Nazanin"/>
                        </a:rPr>
                        <a:t> </a:t>
                      </a:r>
                      <a:endParaRPr lang="en-US" sz="900">
                        <a:effectLst/>
                        <a:latin typeface="Calibri"/>
                        <a:ea typeface="Times New Roman"/>
                        <a:cs typeface="Arial"/>
                      </a:endParaRPr>
                    </a:p>
                    <a:p>
                      <a:pPr algn="ctr" rtl="1">
                        <a:lnSpc>
                          <a:spcPct val="110000"/>
                        </a:lnSpc>
                        <a:spcAft>
                          <a:spcPts val="0"/>
                        </a:spcAft>
                        <a:tabLst>
                          <a:tab pos="7419975" algn="l"/>
                        </a:tabLst>
                      </a:pPr>
                      <a:r>
                        <a:rPr lang="fa-IR" sz="1000" b="1">
                          <a:solidFill>
                            <a:srgbClr val="FFFFFF"/>
                          </a:solidFill>
                          <a:effectLst/>
                          <a:latin typeface="Calibri"/>
                          <a:ea typeface="Times New Roman"/>
                          <a:cs typeface="B Nazanin"/>
                        </a:rPr>
                        <a:t> </a:t>
                      </a:r>
                      <a:endParaRPr lang="en-US" sz="900">
                        <a:effectLst/>
                        <a:latin typeface="Calibri"/>
                        <a:ea typeface="Times New Roman"/>
                        <a:cs typeface="Arial"/>
                      </a:endParaRPr>
                    </a:p>
                    <a:p>
                      <a:pPr algn="ctr" rtl="1">
                        <a:lnSpc>
                          <a:spcPct val="110000"/>
                        </a:lnSpc>
                        <a:spcAft>
                          <a:spcPts val="0"/>
                        </a:spcAft>
                        <a:tabLst>
                          <a:tab pos="7419975" algn="l"/>
                        </a:tabLst>
                      </a:pPr>
                      <a:r>
                        <a:rPr lang="fa-IR" sz="1000" b="1">
                          <a:solidFill>
                            <a:srgbClr val="FFFFFF"/>
                          </a:solidFill>
                          <a:effectLst/>
                          <a:latin typeface="Calibri"/>
                          <a:ea typeface="Times New Roman"/>
                          <a:cs typeface="B Nazanin"/>
                        </a:rPr>
                        <a:t> </a:t>
                      </a:r>
                      <a:endParaRPr lang="en-US" sz="900">
                        <a:effectLst/>
                        <a:latin typeface="Calibri"/>
                        <a:ea typeface="Times New Roman"/>
                        <a:cs typeface="Arial"/>
                      </a:endParaRPr>
                    </a:p>
                    <a:p>
                      <a:pPr algn="ctr" rtl="1">
                        <a:lnSpc>
                          <a:spcPct val="110000"/>
                        </a:lnSpc>
                        <a:spcAft>
                          <a:spcPts val="0"/>
                        </a:spcAft>
                        <a:tabLst>
                          <a:tab pos="7419975" algn="l"/>
                        </a:tabLst>
                      </a:pPr>
                      <a:r>
                        <a:rPr lang="fa-IR" sz="1000" b="1">
                          <a:solidFill>
                            <a:srgbClr val="FFFFFF"/>
                          </a:solidFill>
                          <a:effectLst/>
                          <a:latin typeface="Calibri"/>
                          <a:ea typeface="Times New Roman"/>
                          <a:cs typeface="B Nazanin"/>
                        </a:rPr>
                        <a:t> </a:t>
                      </a:r>
                      <a:endParaRPr lang="en-US" sz="900">
                        <a:effectLst/>
                        <a:latin typeface="Calibri"/>
                        <a:ea typeface="Times New Roman"/>
                        <a:cs typeface="Arial"/>
                      </a:endParaRPr>
                    </a:p>
                    <a:p>
                      <a:pPr algn="ctr" rtl="1">
                        <a:lnSpc>
                          <a:spcPct val="110000"/>
                        </a:lnSpc>
                        <a:spcAft>
                          <a:spcPts val="0"/>
                        </a:spcAft>
                        <a:tabLst>
                          <a:tab pos="7419975" algn="l"/>
                        </a:tabLst>
                      </a:pPr>
                      <a:r>
                        <a:rPr lang="fa-IR" sz="1000" b="1">
                          <a:solidFill>
                            <a:srgbClr val="FFFFFF"/>
                          </a:solidFill>
                          <a:effectLst/>
                          <a:latin typeface="Calibri"/>
                          <a:ea typeface="Times New Roman"/>
                          <a:cs typeface="B Nazanin"/>
                        </a:rPr>
                        <a:t>منظور روغن های نیمه جامد مصرفی صنایع و خانوار</a:t>
                      </a:r>
                      <a:endParaRPr lang="en-US" sz="900">
                        <a:effectLst/>
                        <a:latin typeface="Calibri"/>
                        <a:ea typeface="Times New Roman"/>
                        <a:cs typeface="Arial"/>
                      </a:endParaRPr>
                    </a:p>
                    <a:p>
                      <a:pPr algn="ctr" rtl="1">
                        <a:lnSpc>
                          <a:spcPct val="110000"/>
                        </a:lnSpc>
                        <a:spcAft>
                          <a:spcPts val="0"/>
                        </a:spcAft>
                        <a:tabLst>
                          <a:tab pos="7419975" algn="l"/>
                        </a:tabLst>
                      </a:pPr>
                      <a:r>
                        <a:rPr lang="fa-IR" sz="1000" b="1">
                          <a:solidFill>
                            <a:srgbClr val="FFFFFF"/>
                          </a:solidFill>
                          <a:effectLst/>
                          <a:latin typeface="Calibri"/>
                          <a:ea typeface="Times New Roman"/>
                          <a:cs typeface="B Nazanin"/>
                        </a:rPr>
                        <a:t>(سایر  روغن ها مشمول فهرست نیستند)</a:t>
                      </a:r>
                      <a:endParaRPr lang="en-US" sz="900">
                        <a:effectLst/>
                        <a:latin typeface="Calibri"/>
                        <a:ea typeface="Times New Roman"/>
                        <a:cs typeface="Arial"/>
                      </a:endParaRPr>
                    </a:p>
                    <a:p>
                      <a:pPr algn="ctr" rtl="1">
                        <a:lnSpc>
                          <a:spcPct val="110000"/>
                        </a:lnSpc>
                        <a:spcAft>
                          <a:spcPts val="0"/>
                        </a:spcAft>
                        <a:tabLst>
                          <a:tab pos="7419975" algn="l"/>
                        </a:tabLst>
                      </a:pPr>
                      <a:r>
                        <a:rPr lang="fa-IR" sz="1000" b="1">
                          <a:solidFill>
                            <a:srgbClr val="FFFFFF"/>
                          </a:solidFill>
                          <a:effectLst/>
                          <a:latin typeface="Calibri"/>
                          <a:ea typeface="Times New Roman"/>
                          <a:cs typeface="B Nazanin"/>
                        </a:rPr>
                        <a:t> </a:t>
                      </a:r>
                      <a:endParaRPr lang="en-US" sz="900">
                        <a:effectLst/>
                        <a:latin typeface="Calibri"/>
                        <a:ea typeface="Times New Roman"/>
                        <a:cs typeface="Arial"/>
                      </a:endParaRPr>
                    </a:p>
                    <a:p>
                      <a:pPr algn="ctr" rtl="1">
                        <a:lnSpc>
                          <a:spcPct val="110000"/>
                        </a:lnSpc>
                        <a:spcAft>
                          <a:spcPts val="0"/>
                        </a:spcAft>
                        <a:tabLst>
                          <a:tab pos="7419975" algn="l"/>
                        </a:tabLst>
                      </a:pPr>
                      <a:r>
                        <a:rPr lang="fa-IR" sz="1000" b="1">
                          <a:solidFill>
                            <a:srgbClr val="FFFFFF"/>
                          </a:solidFill>
                          <a:effectLst/>
                          <a:latin typeface="Calibri"/>
                          <a:ea typeface="Times New Roman"/>
                          <a:cs typeface="B Nazanin"/>
                        </a:rPr>
                        <a:t> </a:t>
                      </a:r>
                      <a:endParaRPr lang="en-US" sz="900">
                        <a:effectLst/>
                        <a:latin typeface="Calibri"/>
                        <a:ea typeface="Times New Roman"/>
                        <a:cs typeface="Arial"/>
                      </a:endParaRPr>
                    </a:p>
                    <a:p>
                      <a:pPr algn="ctr" rtl="1">
                        <a:lnSpc>
                          <a:spcPct val="110000"/>
                        </a:lnSpc>
                        <a:spcAft>
                          <a:spcPts val="0"/>
                        </a:spcAft>
                        <a:tabLst>
                          <a:tab pos="7419975" algn="l"/>
                        </a:tabLst>
                      </a:pPr>
                      <a:r>
                        <a:rPr lang="fa-IR" sz="1000" b="1">
                          <a:solidFill>
                            <a:srgbClr val="FFFFFF"/>
                          </a:solidFill>
                          <a:effectLst/>
                          <a:latin typeface="Calibri"/>
                          <a:ea typeface="Times New Roman"/>
                          <a:cs typeface="B Nazanin"/>
                        </a:rPr>
                        <a:t> </a:t>
                      </a:r>
                      <a:endParaRPr lang="en-US" sz="900">
                        <a:effectLst/>
                        <a:latin typeface="Calibri"/>
                        <a:ea typeface="Times New Roman"/>
                        <a:cs typeface="Arial"/>
                      </a:endParaRPr>
                    </a:p>
                  </a:txBody>
                  <a:tcPr marL="64717" marR="64717"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683C6"/>
                    </a:solidFill>
                  </a:tcPr>
                </a:tc>
                <a:tc>
                  <a:txBody>
                    <a:bodyPr/>
                    <a:lstStyle/>
                    <a:p>
                      <a:pPr algn="ctr" rtl="1">
                        <a:lnSpc>
                          <a:spcPct val="110000"/>
                        </a:lnSpc>
                        <a:spcAft>
                          <a:spcPts val="0"/>
                        </a:spcAft>
                        <a:tabLst>
                          <a:tab pos="7419975" algn="l"/>
                        </a:tabLst>
                      </a:pPr>
                      <a:r>
                        <a:rPr lang="fa-IR" sz="1000" b="1" dirty="0">
                          <a:effectLst/>
                          <a:latin typeface="Calibri"/>
                          <a:ea typeface="Times New Roman"/>
                          <a:cs typeface="B Nazanin"/>
                        </a:rPr>
                        <a:t>9131</a:t>
                      </a:r>
                      <a:endParaRPr lang="en-US" sz="900" dirty="0">
                        <a:effectLst/>
                        <a:latin typeface="Calibri"/>
                        <a:ea typeface="Times New Roman"/>
                        <a:cs typeface="Arial"/>
                      </a:endParaRPr>
                    </a:p>
                  </a:txBody>
                  <a:tcPr marL="64717" marR="64717"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E6F6"/>
                    </a:solidFill>
                  </a:tcPr>
                </a:tc>
                <a:tc>
                  <a:txBody>
                    <a:bodyPr/>
                    <a:lstStyle/>
                    <a:p>
                      <a:pPr algn="ctr" rtl="1">
                        <a:lnSpc>
                          <a:spcPct val="110000"/>
                        </a:lnSpc>
                        <a:spcAft>
                          <a:spcPts val="0"/>
                        </a:spcAft>
                        <a:tabLst>
                          <a:tab pos="7419975" algn="l"/>
                        </a:tabLst>
                      </a:pPr>
                      <a:r>
                        <a:rPr lang="fa-IR" sz="1000" b="1">
                          <a:effectLst/>
                          <a:latin typeface="Calibri"/>
                          <a:ea typeface="Times New Roman"/>
                          <a:cs typeface="B Nazanin"/>
                        </a:rPr>
                        <a:t>روغن مصرفی خانوار</a:t>
                      </a:r>
                      <a:endParaRPr lang="en-US" sz="900">
                        <a:effectLst/>
                        <a:latin typeface="Calibri"/>
                        <a:ea typeface="Times New Roman"/>
                        <a:cs typeface="Arial"/>
                      </a:endParaRPr>
                    </a:p>
                  </a:txBody>
                  <a:tcPr marL="64717" marR="64717"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E6F6"/>
                    </a:solidFill>
                  </a:tcPr>
                </a:tc>
              </a:tr>
              <a:tr h="406626">
                <a:tc>
                  <a:txBody>
                    <a:bodyPr/>
                    <a:lstStyle/>
                    <a:p>
                      <a:pPr algn="ctr" rtl="1">
                        <a:lnSpc>
                          <a:spcPct val="110000"/>
                        </a:lnSpc>
                        <a:spcAft>
                          <a:spcPts val="0"/>
                        </a:spcAft>
                        <a:tabLst>
                          <a:tab pos="7419975" algn="l"/>
                        </a:tabLst>
                      </a:pPr>
                      <a:r>
                        <a:rPr lang="fa-IR" sz="1000" b="1">
                          <a:solidFill>
                            <a:srgbClr val="FFFFFF"/>
                          </a:solidFill>
                          <a:effectLst/>
                          <a:latin typeface="Calibri"/>
                          <a:ea typeface="Times New Roman"/>
                          <a:cs typeface="B Nazanin"/>
                        </a:rPr>
                        <a:t>انواع سس مایونز و سس سالاد پرچرب (مانند سس هزار جزیره، سس فرانسوی، سس تاتار، سس ایتالیایی و ... ) بجز نوع کم چرب، بدون چربی و کاهش یافته</a:t>
                      </a:r>
                      <a:endParaRPr lang="en-US" sz="900">
                        <a:effectLst/>
                        <a:latin typeface="Calibri"/>
                        <a:ea typeface="Times New Roman"/>
                        <a:cs typeface="Arial"/>
                      </a:endParaRPr>
                    </a:p>
                  </a:txBody>
                  <a:tcPr marL="64717" marR="64717"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683C6"/>
                    </a:solidFill>
                  </a:tcPr>
                </a:tc>
                <a:tc>
                  <a:txBody>
                    <a:bodyPr/>
                    <a:lstStyle/>
                    <a:p>
                      <a:pPr algn="ctr" rtl="1">
                        <a:lnSpc>
                          <a:spcPct val="110000"/>
                        </a:lnSpc>
                        <a:spcAft>
                          <a:spcPts val="0"/>
                        </a:spcAft>
                        <a:tabLst>
                          <a:tab pos="7419975" algn="l"/>
                        </a:tabLst>
                      </a:pPr>
                      <a:r>
                        <a:rPr lang="fa-IR" sz="1000" b="1">
                          <a:effectLst/>
                          <a:latin typeface="Calibri"/>
                          <a:ea typeface="Times New Roman"/>
                          <a:cs typeface="B Nazanin"/>
                        </a:rPr>
                        <a:t>2454</a:t>
                      </a:r>
                      <a:endParaRPr lang="en-US" sz="900">
                        <a:effectLst/>
                        <a:latin typeface="Calibri"/>
                        <a:ea typeface="Times New Roman"/>
                        <a:cs typeface="Arial"/>
                      </a:endParaRPr>
                    </a:p>
                  </a:txBody>
                  <a:tcPr marL="64717" marR="64717"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3CEED"/>
                    </a:solidFill>
                  </a:tcPr>
                </a:tc>
                <a:tc>
                  <a:txBody>
                    <a:bodyPr/>
                    <a:lstStyle/>
                    <a:p>
                      <a:pPr algn="ctr" rtl="1">
                        <a:lnSpc>
                          <a:spcPct val="110000"/>
                        </a:lnSpc>
                        <a:spcAft>
                          <a:spcPts val="0"/>
                        </a:spcAft>
                        <a:tabLst>
                          <a:tab pos="7419975" algn="l"/>
                        </a:tabLst>
                      </a:pPr>
                      <a:r>
                        <a:rPr lang="fa-IR" sz="1000" b="1">
                          <a:effectLst/>
                          <a:latin typeface="Calibri"/>
                          <a:ea typeface="Times New Roman"/>
                          <a:cs typeface="B Nazanin"/>
                        </a:rPr>
                        <a:t>انواع سس سالاد و مایونز( مایونز، سس سالاد و سس سفید)</a:t>
                      </a:r>
                      <a:endParaRPr lang="en-US" sz="900">
                        <a:effectLst/>
                        <a:latin typeface="Calibri"/>
                        <a:ea typeface="Times New Roman"/>
                        <a:cs typeface="Arial"/>
                      </a:endParaRPr>
                    </a:p>
                  </a:txBody>
                  <a:tcPr marL="64717" marR="64717"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3CEED"/>
                    </a:solidFill>
                  </a:tcPr>
                </a:tc>
              </a:tr>
              <a:tr h="1016566">
                <a:tc>
                  <a:txBody>
                    <a:bodyPr/>
                    <a:lstStyle/>
                    <a:p>
                      <a:pPr algn="ctr" rtl="1">
                        <a:lnSpc>
                          <a:spcPct val="110000"/>
                        </a:lnSpc>
                        <a:spcAft>
                          <a:spcPts val="0"/>
                        </a:spcAft>
                        <a:tabLst>
                          <a:tab pos="7419975" algn="l"/>
                        </a:tabLst>
                      </a:pPr>
                      <a:r>
                        <a:rPr lang="fa-IR" sz="1000" b="1">
                          <a:solidFill>
                            <a:srgbClr val="FFFFFF"/>
                          </a:solidFill>
                          <a:effectLst/>
                          <a:latin typeface="Calibri"/>
                          <a:ea typeface="Times New Roman"/>
                          <a:cs typeface="B Nazanin"/>
                        </a:rPr>
                        <a:t>انواع چیپس برگه و خلال سیب زمینی و انواع اسنک</a:t>
                      </a:r>
                      <a:endParaRPr lang="en-US" sz="900">
                        <a:effectLst/>
                        <a:latin typeface="Calibri"/>
                        <a:ea typeface="Times New Roman"/>
                        <a:cs typeface="Arial"/>
                      </a:endParaRPr>
                    </a:p>
                  </a:txBody>
                  <a:tcPr marL="64717" marR="64717"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683C6"/>
                    </a:solidFill>
                  </a:tcPr>
                </a:tc>
                <a:tc>
                  <a:txBody>
                    <a:bodyPr/>
                    <a:lstStyle/>
                    <a:p>
                      <a:pPr algn="ctr" rtl="1">
                        <a:lnSpc>
                          <a:spcPct val="110000"/>
                        </a:lnSpc>
                        <a:spcAft>
                          <a:spcPts val="0"/>
                        </a:spcAft>
                        <a:tabLst>
                          <a:tab pos="7419975" algn="l"/>
                        </a:tabLst>
                      </a:pPr>
                      <a:r>
                        <a:rPr lang="fa-IR" sz="1000" b="1">
                          <a:effectLst/>
                          <a:latin typeface="Calibri"/>
                          <a:ea typeface="Times New Roman"/>
                          <a:cs typeface="B Nazanin"/>
                        </a:rPr>
                        <a:t>چیپس سیب زمینی 3764</a:t>
                      </a:r>
                      <a:endParaRPr lang="en-US" sz="900">
                        <a:effectLst/>
                        <a:latin typeface="Calibri"/>
                        <a:ea typeface="Times New Roman"/>
                        <a:cs typeface="Arial"/>
                      </a:endParaRPr>
                    </a:p>
                    <a:p>
                      <a:pPr algn="ctr" rtl="1">
                        <a:lnSpc>
                          <a:spcPct val="110000"/>
                        </a:lnSpc>
                        <a:spcAft>
                          <a:spcPts val="0"/>
                        </a:spcAft>
                        <a:tabLst>
                          <a:tab pos="7419975" algn="l"/>
                        </a:tabLst>
                      </a:pPr>
                      <a:r>
                        <a:rPr lang="fa-IR" sz="1000" b="1">
                          <a:effectLst/>
                          <a:latin typeface="Calibri"/>
                          <a:ea typeface="Times New Roman"/>
                          <a:cs typeface="B Nazanin"/>
                        </a:rPr>
                        <a:t>انواع فراورده های سرخ شده غلات و حبوبات (12099)</a:t>
                      </a:r>
                      <a:endParaRPr lang="en-US" sz="900">
                        <a:effectLst/>
                        <a:latin typeface="Calibri"/>
                        <a:ea typeface="Times New Roman"/>
                        <a:cs typeface="Arial"/>
                      </a:endParaRPr>
                    </a:p>
                  </a:txBody>
                  <a:tcPr marL="64717" marR="64717"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E6F6"/>
                    </a:solidFill>
                  </a:tcPr>
                </a:tc>
                <a:tc>
                  <a:txBody>
                    <a:bodyPr/>
                    <a:lstStyle/>
                    <a:p>
                      <a:pPr algn="ctr" rtl="1">
                        <a:lnSpc>
                          <a:spcPct val="110000"/>
                        </a:lnSpc>
                        <a:spcAft>
                          <a:spcPts val="0"/>
                        </a:spcAft>
                        <a:tabLst>
                          <a:tab pos="7419975" algn="l"/>
                        </a:tabLst>
                      </a:pPr>
                      <a:r>
                        <a:rPr lang="fa-IR" sz="1000" b="1">
                          <a:effectLst/>
                          <a:latin typeface="Calibri"/>
                          <a:ea typeface="Times New Roman"/>
                          <a:cs typeface="B Nazanin"/>
                        </a:rPr>
                        <a:t>انواع فراورده های سرخ شده در روغن بر پایه سیب زمینی و غلات (چیپس سیب زمینی و غلات)</a:t>
                      </a:r>
                      <a:endParaRPr lang="en-US" sz="900">
                        <a:effectLst/>
                        <a:latin typeface="Calibri"/>
                        <a:ea typeface="Times New Roman"/>
                        <a:cs typeface="Arial"/>
                      </a:endParaRPr>
                    </a:p>
                  </a:txBody>
                  <a:tcPr marL="64717" marR="64717"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E6F6"/>
                    </a:solidFill>
                  </a:tcPr>
                </a:tc>
              </a:tr>
              <a:tr h="203314">
                <a:tc>
                  <a:txBody>
                    <a:bodyPr/>
                    <a:lstStyle/>
                    <a:p>
                      <a:pPr algn="ctr" rtl="1">
                        <a:lnSpc>
                          <a:spcPct val="110000"/>
                        </a:lnSpc>
                        <a:spcAft>
                          <a:spcPts val="0"/>
                        </a:spcAft>
                        <a:tabLst>
                          <a:tab pos="7419975" algn="l"/>
                        </a:tabLst>
                      </a:pPr>
                      <a:r>
                        <a:rPr lang="fa-IR" sz="1000" b="1">
                          <a:solidFill>
                            <a:srgbClr val="FFFFFF"/>
                          </a:solidFill>
                          <a:effectLst/>
                          <a:latin typeface="Calibri"/>
                          <a:ea typeface="Times New Roman"/>
                          <a:cs typeface="B Nazanin"/>
                        </a:rPr>
                        <a:t>انواع پفک</a:t>
                      </a:r>
                      <a:endParaRPr lang="en-US" sz="900">
                        <a:effectLst/>
                        <a:latin typeface="Calibri"/>
                        <a:ea typeface="Times New Roman"/>
                        <a:cs typeface="Arial"/>
                      </a:endParaRPr>
                    </a:p>
                  </a:txBody>
                  <a:tcPr marL="64717" marR="64717"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683C6"/>
                    </a:solidFill>
                  </a:tcPr>
                </a:tc>
                <a:tc>
                  <a:txBody>
                    <a:bodyPr/>
                    <a:lstStyle/>
                    <a:p>
                      <a:pPr algn="ctr" rtl="1">
                        <a:lnSpc>
                          <a:spcPct val="110000"/>
                        </a:lnSpc>
                        <a:spcAft>
                          <a:spcPts val="0"/>
                        </a:spcAft>
                        <a:tabLst>
                          <a:tab pos="7419975" algn="l"/>
                        </a:tabLst>
                      </a:pPr>
                      <a:r>
                        <a:rPr lang="fa-IR" sz="1000" b="1">
                          <a:effectLst/>
                          <a:latin typeface="Calibri"/>
                          <a:ea typeface="Times New Roman"/>
                          <a:cs typeface="B Nazanin"/>
                        </a:rPr>
                        <a:t>2880</a:t>
                      </a:r>
                      <a:endParaRPr lang="en-US" sz="900">
                        <a:effectLst/>
                        <a:latin typeface="Calibri"/>
                        <a:ea typeface="Times New Roman"/>
                        <a:cs typeface="Arial"/>
                      </a:endParaRPr>
                    </a:p>
                  </a:txBody>
                  <a:tcPr marL="64717" marR="64717"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3CEED"/>
                    </a:solidFill>
                  </a:tcPr>
                </a:tc>
                <a:tc>
                  <a:txBody>
                    <a:bodyPr/>
                    <a:lstStyle/>
                    <a:p>
                      <a:pPr algn="ctr" rtl="1">
                        <a:lnSpc>
                          <a:spcPct val="110000"/>
                        </a:lnSpc>
                        <a:spcAft>
                          <a:spcPts val="0"/>
                        </a:spcAft>
                        <a:tabLst>
                          <a:tab pos="7419975" algn="l"/>
                        </a:tabLst>
                      </a:pPr>
                      <a:r>
                        <a:rPr lang="fa-IR" sz="1000" b="1">
                          <a:effectLst/>
                          <a:latin typeface="Calibri"/>
                          <a:ea typeface="Times New Roman"/>
                          <a:cs typeface="B Nazanin"/>
                        </a:rPr>
                        <a:t>انواع فراورده حجیم شده بر پایه ذرت</a:t>
                      </a:r>
                      <a:endParaRPr lang="en-US" sz="900">
                        <a:effectLst/>
                        <a:latin typeface="Calibri"/>
                        <a:ea typeface="Times New Roman"/>
                        <a:cs typeface="Arial"/>
                      </a:endParaRPr>
                    </a:p>
                  </a:txBody>
                  <a:tcPr marL="64717" marR="64717"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3CEED"/>
                    </a:solidFill>
                  </a:tcPr>
                </a:tc>
              </a:tr>
              <a:tr h="203314">
                <a:tc>
                  <a:txBody>
                    <a:bodyPr/>
                    <a:lstStyle/>
                    <a:p>
                      <a:pPr algn="ctr" rtl="1">
                        <a:lnSpc>
                          <a:spcPct val="110000"/>
                        </a:lnSpc>
                        <a:spcAft>
                          <a:spcPts val="0"/>
                        </a:spcAft>
                        <a:tabLst>
                          <a:tab pos="7419975" algn="l"/>
                        </a:tabLst>
                      </a:pPr>
                      <a:r>
                        <a:rPr lang="fa-IR" sz="1000" b="1">
                          <a:solidFill>
                            <a:srgbClr val="FFFFFF"/>
                          </a:solidFill>
                          <a:effectLst/>
                          <a:latin typeface="Calibri"/>
                          <a:ea typeface="Times New Roman"/>
                          <a:cs typeface="B Nazanin"/>
                        </a:rPr>
                        <a:t> </a:t>
                      </a:r>
                      <a:endParaRPr lang="en-US" sz="900">
                        <a:effectLst/>
                        <a:latin typeface="Calibri"/>
                        <a:ea typeface="Times New Roman"/>
                        <a:cs typeface="Arial"/>
                      </a:endParaRPr>
                    </a:p>
                  </a:txBody>
                  <a:tcPr marL="64717" marR="64717"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683C6"/>
                    </a:solidFill>
                  </a:tcPr>
                </a:tc>
                <a:tc>
                  <a:txBody>
                    <a:bodyPr/>
                    <a:lstStyle/>
                    <a:p>
                      <a:pPr algn="ctr" rtl="1">
                        <a:lnSpc>
                          <a:spcPct val="110000"/>
                        </a:lnSpc>
                        <a:spcAft>
                          <a:spcPts val="0"/>
                        </a:spcAft>
                        <a:tabLst>
                          <a:tab pos="7419975" algn="l"/>
                        </a:tabLst>
                      </a:pPr>
                      <a:r>
                        <a:rPr lang="fa-IR" sz="1000" b="1">
                          <a:effectLst/>
                          <a:latin typeface="Calibri"/>
                          <a:ea typeface="Times New Roman"/>
                          <a:cs typeface="B Nazanin"/>
                        </a:rPr>
                        <a:t>فاقد شماره استاندارد</a:t>
                      </a:r>
                      <a:endParaRPr lang="en-US" sz="900">
                        <a:effectLst/>
                        <a:latin typeface="Calibri"/>
                        <a:ea typeface="Times New Roman"/>
                        <a:cs typeface="Arial"/>
                      </a:endParaRPr>
                    </a:p>
                  </a:txBody>
                  <a:tcPr marL="64717" marR="64717"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E6F6"/>
                    </a:solidFill>
                  </a:tcPr>
                </a:tc>
                <a:tc>
                  <a:txBody>
                    <a:bodyPr/>
                    <a:lstStyle/>
                    <a:p>
                      <a:pPr algn="ctr" rtl="1">
                        <a:lnSpc>
                          <a:spcPct val="110000"/>
                        </a:lnSpc>
                        <a:spcAft>
                          <a:spcPts val="0"/>
                        </a:spcAft>
                        <a:tabLst>
                          <a:tab pos="7419975" algn="l"/>
                        </a:tabLst>
                      </a:pPr>
                      <a:r>
                        <a:rPr lang="fa-IR" sz="1000" b="1">
                          <a:effectLst/>
                          <a:latin typeface="Calibri"/>
                          <a:ea typeface="Times New Roman"/>
                          <a:cs typeface="B Nazanin"/>
                        </a:rPr>
                        <a:t>شیرینی های تر</a:t>
                      </a:r>
                      <a:endParaRPr lang="en-US" sz="900">
                        <a:effectLst/>
                        <a:latin typeface="Calibri"/>
                        <a:ea typeface="Times New Roman"/>
                        <a:cs typeface="Arial"/>
                      </a:endParaRPr>
                    </a:p>
                  </a:txBody>
                  <a:tcPr marL="64717" marR="64717"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E6F6"/>
                    </a:solidFill>
                  </a:tcPr>
                </a:tc>
              </a:tr>
              <a:tr h="406626">
                <a:tc>
                  <a:txBody>
                    <a:bodyPr/>
                    <a:lstStyle/>
                    <a:p>
                      <a:pPr algn="ctr" rtl="1">
                        <a:lnSpc>
                          <a:spcPct val="110000"/>
                        </a:lnSpc>
                        <a:spcAft>
                          <a:spcPts val="0"/>
                        </a:spcAft>
                        <a:tabLst>
                          <a:tab pos="7419975" algn="l"/>
                        </a:tabLst>
                      </a:pPr>
                      <a:r>
                        <a:rPr lang="fa-IR" sz="1000" b="1">
                          <a:solidFill>
                            <a:srgbClr val="FFFFFF"/>
                          </a:solidFill>
                          <a:effectLst/>
                          <a:latin typeface="Calibri"/>
                          <a:ea typeface="Times New Roman"/>
                          <a:cs typeface="B Nazanin"/>
                        </a:rPr>
                        <a:t>انواع فراورده های کاکائویی مانند شکلات صبحانه، انواع دراژه، فراورده کاکائویی با مغزی ویفر</a:t>
                      </a:r>
                      <a:endParaRPr lang="en-US" sz="900">
                        <a:effectLst/>
                        <a:latin typeface="Calibri"/>
                        <a:ea typeface="Times New Roman"/>
                        <a:cs typeface="Arial"/>
                      </a:endParaRPr>
                    </a:p>
                  </a:txBody>
                  <a:tcPr marL="64717" marR="64717"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683C6"/>
                    </a:solidFill>
                  </a:tcPr>
                </a:tc>
                <a:tc>
                  <a:txBody>
                    <a:bodyPr/>
                    <a:lstStyle/>
                    <a:p>
                      <a:pPr algn="ctr" rtl="1">
                        <a:lnSpc>
                          <a:spcPct val="110000"/>
                        </a:lnSpc>
                        <a:spcAft>
                          <a:spcPts val="0"/>
                        </a:spcAft>
                        <a:tabLst>
                          <a:tab pos="7419975" algn="l"/>
                        </a:tabLst>
                      </a:pPr>
                      <a:r>
                        <a:rPr lang="fa-IR" sz="1000" b="1">
                          <a:effectLst/>
                          <a:latin typeface="Calibri"/>
                          <a:ea typeface="Times New Roman"/>
                          <a:cs typeface="B Nazanin"/>
                        </a:rPr>
                        <a:t>12018</a:t>
                      </a:r>
                      <a:endParaRPr lang="en-US" sz="900">
                        <a:effectLst/>
                        <a:latin typeface="Calibri"/>
                        <a:ea typeface="Times New Roman"/>
                        <a:cs typeface="Arial"/>
                      </a:endParaRPr>
                    </a:p>
                  </a:txBody>
                  <a:tcPr marL="64717" marR="64717"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3CEED"/>
                    </a:solidFill>
                  </a:tcPr>
                </a:tc>
                <a:tc>
                  <a:txBody>
                    <a:bodyPr/>
                    <a:lstStyle/>
                    <a:p>
                      <a:pPr algn="ctr" rtl="1">
                        <a:lnSpc>
                          <a:spcPct val="110000"/>
                        </a:lnSpc>
                        <a:spcAft>
                          <a:spcPts val="0"/>
                        </a:spcAft>
                        <a:tabLst>
                          <a:tab pos="7419975" algn="l"/>
                        </a:tabLst>
                      </a:pPr>
                      <a:r>
                        <a:rPr lang="fa-IR" sz="1000" b="1" dirty="0">
                          <a:effectLst/>
                          <a:latin typeface="Calibri"/>
                          <a:ea typeface="Times New Roman"/>
                          <a:cs typeface="B Nazanin"/>
                        </a:rPr>
                        <a:t>فراورده های کاکائویی</a:t>
                      </a:r>
                      <a:endParaRPr lang="en-US" sz="900" dirty="0">
                        <a:effectLst/>
                        <a:latin typeface="Calibri"/>
                        <a:ea typeface="Times New Roman"/>
                        <a:cs typeface="Arial"/>
                      </a:endParaRPr>
                    </a:p>
                  </a:txBody>
                  <a:tcPr marL="64717" marR="64717"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3CEED"/>
                    </a:solidFill>
                  </a:tcPr>
                </a:tc>
              </a:tr>
            </a:tbl>
          </a:graphicData>
        </a:graphic>
      </p:graphicFrame>
    </p:spTree>
    <p:extLst>
      <p:ext uri="{BB962C8B-B14F-4D97-AF65-F5344CB8AC3E}">
        <p14:creationId xmlns:p14="http://schemas.microsoft.com/office/powerpoint/2010/main" val="26214271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457200" y="1935583"/>
          <a:ext cx="8229600" cy="3855196"/>
        </p:xfrm>
        <a:graphic>
          <a:graphicData uri="http://schemas.openxmlformats.org/drawingml/2006/table">
            <a:tbl>
              <a:tblPr firstRow="1" firstCol="1" bandRow="1"/>
              <a:tblGrid>
                <a:gridCol w="3197620"/>
                <a:gridCol w="900704"/>
                <a:gridCol w="2645970"/>
                <a:gridCol w="1485306"/>
              </a:tblGrid>
              <a:tr h="354450">
                <a:tc>
                  <a:txBody>
                    <a:bodyPr/>
                    <a:lstStyle/>
                    <a:p>
                      <a:pPr algn="ctr" rtl="1">
                        <a:lnSpc>
                          <a:spcPct val="110000"/>
                        </a:lnSpc>
                        <a:spcAft>
                          <a:spcPts val="0"/>
                        </a:spcAft>
                        <a:tabLst>
                          <a:tab pos="7419975" algn="l"/>
                        </a:tabLst>
                      </a:pPr>
                      <a:r>
                        <a:rPr lang="fa-IR" sz="1100" b="1">
                          <a:solidFill>
                            <a:srgbClr val="FFFFFF"/>
                          </a:solidFill>
                          <a:effectLst/>
                          <a:latin typeface="Calibri"/>
                          <a:ea typeface="Times New Roman"/>
                          <a:cs typeface="B Nazanin"/>
                        </a:rPr>
                        <a:t>انواع فراورده های کاکائویی مانند شکلات صبحانه، انواع دراژه، فراورده کاکائویی با مغزی ویفر</a:t>
                      </a:r>
                      <a:endParaRPr lang="en-US" sz="1000">
                        <a:effectLst/>
                        <a:latin typeface="Calibri"/>
                        <a:ea typeface="Times New Roman"/>
                        <a:cs typeface="Arial"/>
                      </a:endParaRPr>
                    </a:p>
                  </a:txBody>
                  <a:tcPr marL="65910" marR="65910" marT="0"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683C6"/>
                    </a:solidFill>
                  </a:tcPr>
                </a:tc>
                <a:tc>
                  <a:txBody>
                    <a:bodyPr/>
                    <a:lstStyle/>
                    <a:p>
                      <a:pPr algn="ctr" rtl="1">
                        <a:lnSpc>
                          <a:spcPct val="110000"/>
                        </a:lnSpc>
                        <a:spcAft>
                          <a:spcPts val="0"/>
                        </a:spcAft>
                        <a:tabLst>
                          <a:tab pos="7419975" algn="l"/>
                        </a:tabLst>
                      </a:pPr>
                      <a:r>
                        <a:rPr lang="fa-IR" sz="1100" b="1">
                          <a:solidFill>
                            <a:srgbClr val="FFFFFF"/>
                          </a:solidFill>
                          <a:effectLst/>
                          <a:latin typeface="Calibri"/>
                          <a:ea typeface="Times New Roman"/>
                          <a:cs typeface="B Nazanin"/>
                        </a:rPr>
                        <a:t>12018</a:t>
                      </a:r>
                      <a:endParaRPr lang="en-US" sz="1000">
                        <a:effectLst/>
                        <a:latin typeface="Calibri"/>
                        <a:ea typeface="Times New Roman"/>
                        <a:cs typeface="Arial"/>
                      </a:endParaRPr>
                    </a:p>
                  </a:txBody>
                  <a:tcPr marL="65910" marR="65910" marT="0"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683C6"/>
                    </a:solidFill>
                  </a:tcPr>
                </a:tc>
                <a:tc>
                  <a:txBody>
                    <a:bodyPr/>
                    <a:lstStyle/>
                    <a:p>
                      <a:pPr algn="ctr" rtl="1">
                        <a:lnSpc>
                          <a:spcPct val="110000"/>
                        </a:lnSpc>
                        <a:spcAft>
                          <a:spcPts val="0"/>
                        </a:spcAft>
                        <a:tabLst>
                          <a:tab pos="7419975" algn="l"/>
                        </a:tabLst>
                      </a:pPr>
                      <a:r>
                        <a:rPr lang="fa-IR" sz="1100" b="1">
                          <a:solidFill>
                            <a:srgbClr val="FFFFFF"/>
                          </a:solidFill>
                          <a:effectLst/>
                          <a:latin typeface="Calibri"/>
                          <a:ea typeface="Times New Roman"/>
                          <a:cs typeface="B Nazanin"/>
                        </a:rPr>
                        <a:t>فراورده های کاکائویی</a:t>
                      </a:r>
                      <a:endParaRPr lang="en-US" sz="1000">
                        <a:effectLst/>
                        <a:latin typeface="Calibri"/>
                        <a:ea typeface="Times New Roman"/>
                        <a:cs typeface="Arial"/>
                      </a:endParaRPr>
                    </a:p>
                  </a:txBody>
                  <a:tcPr marL="65910" marR="65910" marT="0"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683C6"/>
                    </a:solidFill>
                  </a:tcPr>
                </a:tc>
                <a:tc>
                  <a:txBody>
                    <a:bodyPr/>
                    <a:lstStyle/>
                    <a:p>
                      <a:endParaRPr lang="en-US" sz="1700"/>
                    </a:p>
                  </a:txBody>
                  <a:tcPr marL="87880" marR="87880" marT="43940" marB="43940">
                    <a:lnL>
                      <a:noFill/>
                    </a:lnL>
                  </a:tcPr>
                </a:tc>
              </a:tr>
              <a:tr h="351520">
                <a:tc>
                  <a:txBody>
                    <a:bodyPr/>
                    <a:lstStyle/>
                    <a:p>
                      <a:pPr algn="ctr" rtl="1">
                        <a:lnSpc>
                          <a:spcPct val="110000"/>
                        </a:lnSpc>
                        <a:spcAft>
                          <a:spcPts val="0"/>
                        </a:spcAft>
                        <a:tabLst>
                          <a:tab pos="7419975" algn="l"/>
                        </a:tabLst>
                      </a:pPr>
                      <a:r>
                        <a:rPr lang="ar-SA" sz="1100" b="1">
                          <a:solidFill>
                            <a:srgbClr val="FFFFFF"/>
                          </a:solidFill>
                          <a:effectLst/>
                          <a:latin typeface="Calibri"/>
                          <a:ea typeface="Times New Roman"/>
                          <a:cs typeface="B Nazanin"/>
                        </a:rPr>
                        <a:t>انواع تافی و آبنبات با و بدون قند</a:t>
                      </a:r>
                      <a:endParaRPr lang="en-US" sz="1000">
                        <a:effectLst/>
                        <a:latin typeface="Calibri"/>
                        <a:ea typeface="Times New Roman"/>
                        <a:cs typeface="Arial"/>
                      </a:endParaRPr>
                    </a:p>
                  </a:txBody>
                  <a:tcPr marL="65910" marR="6591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683C6"/>
                    </a:solidFill>
                  </a:tcPr>
                </a:tc>
                <a:tc>
                  <a:txBody>
                    <a:bodyPr/>
                    <a:lstStyle/>
                    <a:p>
                      <a:pPr algn="ctr" rtl="1">
                        <a:lnSpc>
                          <a:spcPct val="110000"/>
                        </a:lnSpc>
                        <a:spcAft>
                          <a:spcPts val="0"/>
                        </a:spcAft>
                        <a:tabLst>
                          <a:tab pos="7419975" algn="l"/>
                        </a:tabLst>
                      </a:pPr>
                      <a:r>
                        <a:rPr lang="fa-IR" sz="1100" b="1">
                          <a:effectLst/>
                          <a:latin typeface="Calibri"/>
                          <a:ea typeface="Times New Roman"/>
                          <a:cs typeface="B Nazanin"/>
                        </a:rPr>
                        <a:t>711</a:t>
                      </a:r>
                      <a:endParaRPr lang="en-US" sz="1000">
                        <a:effectLst/>
                        <a:latin typeface="Calibri"/>
                        <a:ea typeface="Times New Roman"/>
                        <a:cs typeface="Arial"/>
                      </a:endParaRPr>
                    </a:p>
                  </a:txBody>
                  <a:tcPr marL="65910" marR="6591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3CEED"/>
                    </a:solidFill>
                  </a:tcPr>
                </a:tc>
                <a:tc>
                  <a:txBody>
                    <a:bodyPr/>
                    <a:lstStyle/>
                    <a:p>
                      <a:pPr algn="ctr" rtl="1">
                        <a:lnSpc>
                          <a:spcPct val="110000"/>
                        </a:lnSpc>
                        <a:spcAft>
                          <a:spcPts val="0"/>
                        </a:spcAft>
                        <a:tabLst>
                          <a:tab pos="7419975" algn="l"/>
                        </a:tabLst>
                      </a:pPr>
                      <a:r>
                        <a:rPr lang="fa-IR" sz="1100" b="1">
                          <a:effectLst/>
                          <a:latin typeface="Calibri"/>
                          <a:ea typeface="Times New Roman"/>
                          <a:cs typeface="B Nazanin"/>
                        </a:rPr>
                        <a:t>تافی و آبنبات</a:t>
                      </a:r>
                      <a:endParaRPr lang="en-US" sz="1000">
                        <a:effectLst/>
                        <a:latin typeface="Calibri"/>
                        <a:ea typeface="Times New Roman"/>
                        <a:cs typeface="Arial"/>
                      </a:endParaRPr>
                    </a:p>
                  </a:txBody>
                  <a:tcPr marL="65910" marR="6591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3CEED"/>
                    </a:solidFill>
                  </a:tcPr>
                </a:tc>
                <a:tc>
                  <a:txBody>
                    <a:bodyPr/>
                    <a:lstStyle/>
                    <a:p>
                      <a:endParaRPr lang="en-US" sz="1700"/>
                    </a:p>
                  </a:txBody>
                  <a:tcPr marL="87880" marR="87880" marT="43940" marB="43940">
                    <a:lnL w="12700" cap="flat" cmpd="sng" algn="ctr">
                      <a:solidFill>
                        <a:srgbClr val="FFFFFF"/>
                      </a:solidFill>
                      <a:prstDash val="solid"/>
                      <a:round/>
                      <a:headEnd type="none" w="med" len="med"/>
                      <a:tailEnd type="none" w="med" len="med"/>
                    </a:lnL>
                  </a:tcPr>
                </a:tc>
              </a:tr>
              <a:tr h="177225">
                <a:tc>
                  <a:txBody>
                    <a:bodyPr/>
                    <a:lstStyle/>
                    <a:p>
                      <a:pPr algn="ctr" rtl="1">
                        <a:lnSpc>
                          <a:spcPct val="110000"/>
                        </a:lnSpc>
                        <a:spcAft>
                          <a:spcPts val="0"/>
                        </a:spcAft>
                        <a:tabLst>
                          <a:tab pos="7419975" algn="l"/>
                        </a:tabLst>
                      </a:pPr>
                      <a:r>
                        <a:rPr lang="fa-IR" sz="1100" b="1">
                          <a:solidFill>
                            <a:srgbClr val="FFFFFF"/>
                          </a:solidFill>
                          <a:effectLst/>
                          <a:latin typeface="Calibri"/>
                          <a:ea typeface="Times New Roman"/>
                          <a:cs typeface="B Nazanin"/>
                        </a:rPr>
                        <a:t> </a:t>
                      </a:r>
                      <a:endParaRPr lang="en-US" sz="1000">
                        <a:effectLst/>
                        <a:latin typeface="Calibri"/>
                        <a:ea typeface="Times New Roman"/>
                        <a:cs typeface="Arial"/>
                      </a:endParaRPr>
                    </a:p>
                  </a:txBody>
                  <a:tcPr marL="65910" marR="6591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683C6"/>
                    </a:solidFill>
                  </a:tcPr>
                </a:tc>
                <a:tc>
                  <a:txBody>
                    <a:bodyPr/>
                    <a:lstStyle/>
                    <a:p>
                      <a:pPr algn="ctr" rtl="1">
                        <a:lnSpc>
                          <a:spcPct val="110000"/>
                        </a:lnSpc>
                        <a:spcAft>
                          <a:spcPts val="0"/>
                        </a:spcAft>
                        <a:tabLst>
                          <a:tab pos="7419975" algn="l"/>
                        </a:tabLst>
                      </a:pPr>
                      <a:r>
                        <a:rPr lang="fa-IR" sz="1100" b="1">
                          <a:effectLst/>
                          <a:latin typeface="Calibri"/>
                          <a:ea typeface="Times New Roman"/>
                          <a:cs typeface="B Nazanin"/>
                        </a:rPr>
                        <a:t> </a:t>
                      </a:r>
                      <a:endParaRPr lang="en-US" sz="1000">
                        <a:effectLst/>
                        <a:latin typeface="Calibri"/>
                        <a:ea typeface="Times New Roman"/>
                        <a:cs typeface="Arial"/>
                      </a:endParaRPr>
                    </a:p>
                  </a:txBody>
                  <a:tcPr marL="65910" marR="6591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E6F6"/>
                    </a:solidFill>
                  </a:tcPr>
                </a:tc>
                <a:tc>
                  <a:txBody>
                    <a:bodyPr/>
                    <a:lstStyle/>
                    <a:p>
                      <a:pPr algn="ctr" rtl="1">
                        <a:lnSpc>
                          <a:spcPct val="110000"/>
                        </a:lnSpc>
                        <a:spcAft>
                          <a:spcPts val="0"/>
                        </a:spcAft>
                        <a:tabLst>
                          <a:tab pos="7419975" algn="l"/>
                        </a:tabLst>
                      </a:pPr>
                      <a:r>
                        <a:rPr lang="ar-SA" sz="1100" b="1">
                          <a:effectLst/>
                          <a:latin typeface="Times New Roman"/>
                          <a:ea typeface="Times New Roman"/>
                          <a:cs typeface="B Nazanin"/>
                        </a:rPr>
                        <a:t>سیگار و محصولات دخانی</a:t>
                      </a:r>
                      <a:endParaRPr lang="en-US" sz="1000">
                        <a:effectLst/>
                        <a:latin typeface="Calibri"/>
                        <a:ea typeface="Times New Roman"/>
                        <a:cs typeface="Arial"/>
                      </a:endParaRPr>
                    </a:p>
                  </a:txBody>
                  <a:tcPr marL="65910" marR="6591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E6F6"/>
                    </a:solidFill>
                  </a:tcPr>
                </a:tc>
                <a:tc>
                  <a:txBody>
                    <a:bodyPr/>
                    <a:lstStyle/>
                    <a:p>
                      <a:pPr algn="ctr" rtl="1">
                        <a:lnSpc>
                          <a:spcPct val="110000"/>
                        </a:lnSpc>
                        <a:spcAft>
                          <a:spcPts val="0"/>
                        </a:spcAft>
                        <a:tabLst>
                          <a:tab pos="7419975" algn="l"/>
                        </a:tabLst>
                      </a:pPr>
                      <a:r>
                        <a:rPr lang="ar-SA" sz="1100" b="1">
                          <a:effectLst/>
                          <a:latin typeface="Calibri"/>
                          <a:ea typeface="Times New Roman"/>
                          <a:cs typeface="B Nazanin"/>
                        </a:rPr>
                        <a:t>دخانیات</a:t>
                      </a:r>
                      <a:endParaRPr lang="en-US" sz="1000">
                        <a:effectLst/>
                        <a:latin typeface="Calibri"/>
                        <a:ea typeface="Times New Roman"/>
                        <a:cs typeface="Arial"/>
                      </a:endParaRPr>
                    </a:p>
                  </a:txBody>
                  <a:tcPr marL="65910" marR="6591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B w="12700" cap="flat" cmpd="sng" algn="ctr">
                      <a:solidFill>
                        <a:srgbClr val="FFFFFF"/>
                      </a:solidFill>
                      <a:prstDash val="solid"/>
                      <a:round/>
                      <a:headEnd type="none" w="med" len="med"/>
                      <a:tailEnd type="none" w="med" len="med"/>
                    </a:lnB>
                    <a:solidFill>
                      <a:srgbClr val="D0E6F6"/>
                    </a:solidFill>
                  </a:tcPr>
                </a:tc>
              </a:tr>
              <a:tr h="177225">
                <a:tc>
                  <a:txBody>
                    <a:bodyPr/>
                    <a:lstStyle/>
                    <a:p>
                      <a:pPr algn="ctr" rtl="1">
                        <a:lnSpc>
                          <a:spcPct val="110000"/>
                        </a:lnSpc>
                        <a:spcAft>
                          <a:spcPts val="0"/>
                        </a:spcAft>
                        <a:tabLst>
                          <a:tab pos="7419975" algn="l"/>
                        </a:tabLst>
                      </a:pPr>
                      <a:r>
                        <a:rPr lang="fa-IR" sz="1100" b="1">
                          <a:effectLst/>
                          <a:latin typeface="Calibri"/>
                          <a:ea typeface="Times New Roman"/>
                          <a:cs typeface="B Nazanin"/>
                        </a:rPr>
                        <a:t> </a:t>
                      </a:r>
                      <a:endParaRPr lang="en-US" sz="1000">
                        <a:effectLst/>
                        <a:latin typeface="Calibri"/>
                        <a:ea typeface="Times New Roman"/>
                        <a:cs typeface="Arial"/>
                      </a:endParaRPr>
                    </a:p>
                  </a:txBody>
                  <a:tcPr marL="65910" marR="6591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683C6"/>
                    </a:solidFill>
                  </a:tcPr>
                </a:tc>
                <a:tc>
                  <a:txBody>
                    <a:bodyPr/>
                    <a:lstStyle/>
                    <a:p>
                      <a:pPr algn="ctr" rtl="1">
                        <a:lnSpc>
                          <a:spcPct val="110000"/>
                        </a:lnSpc>
                        <a:spcAft>
                          <a:spcPts val="0"/>
                        </a:spcAft>
                        <a:tabLst>
                          <a:tab pos="7419975" algn="l"/>
                        </a:tabLst>
                      </a:pPr>
                      <a:r>
                        <a:rPr lang="fa-IR" sz="1100" b="1">
                          <a:effectLst/>
                          <a:latin typeface="Calibri"/>
                          <a:ea typeface="Times New Roman"/>
                          <a:cs typeface="B Nazanin"/>
                        </a:rPr>
                        <a:t> </a:t>
                      </a:r>
                      <a:endParaRPr lang="en-US" sz="1000">
                        <a:effectLst/>
                        <a:latin typeface="Calibri"/>
                        <a:ea typeface="Times New Roman"/>
                        <a:cs typeface="Arial"/>
                      </a:endParaRPr>
                    </a:p>
                  </a:txBody>
                  <a:tcPr marL="65910" marR="6591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3CEED"/>
                    </a:solidFill>
                  </a:tcPr>
                </a:tc>
                <a:tc>
                  <a:txBody>
                    <a:bodyPr/>
                    <a:lstStyle/>
                    <a:p>
                      <a:pPr algn="ctr" rtl="1">
                        <a:lnSpc>
                          <a:spcPct val="110000"/>
                        </a:lnSpc>
                        <a:spcBef>
                          <a:spcPts val="600"/>
                        </a:spcBef>
                        <a:spcAft>
                          <a:spcPts val="0"/>
                        </a:spcAft>
                      </a:pPr>
                      <a:r>
                        <a:rPr lang="ar-SA" sz="1100" b="1">
                          <a:effectLst/>
                          <a:latin typeface="Calibri"/>
                          <a:ea typeface="Times New Roman"/>
                          <a:cs typeface="B Nazanin"/>
                        </a:rPr>
                        <a:t>فرآورده های آرایشی تاتو و فراورده های طراحی پوست</a:t>
                      </a:r>
                      <a:endParaRPr lang="en-US" sz="1000">
                        <a:effectLst/>
                        <a:latin typeface="Calibri"/>
                        <a:ea typeface="Times New Roman"/>
                        <a:cs typeface="Arial"/>
                      </a:endParaRPr>
                    </a:p>
                  </a:txBody>
                  <a:tcPr marL="65910" marR="6591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3CEED"/>
                    </a:solidFill>
                  </a:tcPr>
                </a:tc>
                <a:tc rowSpan="5">
                  <a:txBody>
                    <a:bodyPr/>
                    <a:lstStyle/>
                    <a:p>
                      <a:pPr algn="ctr" rtl="1">
                        <a:lnSpc>
                          <a:spcPct val="110000"/>
                        </a:lnSpc>
                        <a:spcAft>
                          <a:spcPts val="0"/>
                        </a:spcAft>
                        <a:tabLst>
                          <a:tab pos="7419975" algn="l"/>
                        </a:tabLst>
                      </a:pPr>
                      <a:r>
                        <a:rPr lang="ar-SA" sz="1100" b="1">
                          <a:effectLst/>
                          <a:latin typeface="Calibri"/>
                          <a:ea typeface="Times New Roman"/>
                          <a:cs typeface="B Nazanin"/>
                        </a:rPr>
                        <a:t>کالاهای آرایشی</a:t>
                      </a:r>
                      <a:endParaRPr lang="en-US" sz="1000">
                        <a:effectLst/>
                        <a:latin typeface="Calibri"/>
                        <a:ea typeface="Times New Roman"/>
                        <a:cs typeface="Arial"/>
                      </a:endParaRPr>
                    </a:p>
                  </a:txBody>
                  <a:tcPr marL="65910" marR="6591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3CEED"/>
                    </a:solidFill>
                  </a:tcPr>
                </a:tc>
              </a:tr>
              <a:tr h="531674">
                <a:tc>
                  <a:txBody>
                    <a:bodyPr/>
                    <a:lstStyle/>
                    <a:p>
                      <a:pPr algn="ctr" rtl="1">
                        <a:lnSpc>
                          <a:spcPct val="110000"/>
                        </a:lnSpc>
                        <a:spcAft>
                          <a:spcPts val="0"/>
                        </a:spcAft>
                        <a:tabLst>
                          <a:tab pos="7419975" algn="l"/>
                        </a:tabLst>
                      </a:pPr>
                      <a:r>
                        <a:rPr lang="fa-IR" sz="1100" b="1">
                          <a:effectLst/>
                          <a:latin typeface="Calibri"/>
                          <a:ea typeface="Times New Roman"/>
                          <a:cs typeface="B Nazanin"/>
                        </a:rPr>
                        <a:t> </a:t>
                      </a:r>
                      <a:endParaRPr lang="en-US" sz="1000">
                        <a:effectLst/>
                        <a:latin typeface="Calibri"/>
                        <a:ea typeface="Times New Roman"/>
                        <a:cs typeface="Arial"/>
                      </a:endParaRPr>
                    </a:p>
                  </a:txBody>
                  <a:tcPr marL="65910" marR="6591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683C6"/>
                    </a:solidFill>
                  </a:tcPr>
                </a:tc>
                <a:tc>
                  <a:txBody>
                    <a:bodyPr/>
                    <a:lstStyle/>
                    <a:p>
                      <a:pPr algn="ctr" rtl="1">
                        <a:lnSpc>
                          <a:spcPct val="110000"/>
                        </a:lnSpc>
                        <a:spcAft>
                          <a:spcPts val="0"/>
                        </a:spcAft>
                        <a:tabLst>
                          <a:tab pos="7419975" algn="l"/>
                        </a:tabLst>
                      </a:pPr>
                      <a:r>
                        <a:rPr lang="fa-IR" sz="1100" b="1">
                          <a:effectLst/>
                          <a:latin typeface="Calibri"/>
                          <a:ea typeface="Times New Roman"/>
                          <a:cs typeface="B Nazanin"/>
                        </a:rPr>
                        <a:t> </a:t>
                      </a:r>
                      <a:endParaRPr lang="en-US" sz="1000">
                        <a:effectLst/>
                        <a:latin typeface="Calibri"/>
                        <a:ea typeface="Times New Roman"/>
                        <a:cs typeface="Arial"/>
                      </a:endParaRPr>
                    </a:p>
                  </a:txBody>
                  <a:tcPr marL="65910" marR="6591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E6F6"/>
                    </a:solidFill>
                  </a:tcPr>
                </a:tc>
                <a:tc>
                  <a:txBody>
                    <a:bodyPr/>
                    <a:lstStyle/>
                    <a:p>
                      <a:pPr algn="ctr" rtl="1">
                        <a:lnSpc>
                          <a:spcPct val="110000"/>
                        </a:lnSpc>
                        <a:spcAft>
                          <a:spcPts val="0"/>
                        </a:spcAft>
                      </a:pPr>
                      <a:r>
                        <a:rPr lang="ar-SA" sz="1100" b="1">
                          <a:effectLst/>
                          <a:latin typeface="Calibri"/>
                          <a:ea typeface="Times New Roman"/>
                          <a:cs typeface="B Nazanin"/>
                        </a:rPr>
                        <a:t>فرآورده های آرایشی رنگی پوست و مو (انواع رژ لب، ریمل، کرم پودر، پنکیک، خط چشم، مداد آرایشی چشم و لب، رنگ مو و...)</a:t>
                      </a:r>
                      <a:endParaRPr lang="en-US" sz="1000">
                        <a:effectLst/>
                        <a:latin typeface="Calibri"/>
                        <a:ea typeface="Times New Roman"/>
                        <a:cs typeface="Arial"/>
                      </a:endParaRPr>
                    </a:p>
                  </a:txBody>
                  <a:tcPr marL="65910" marR="6591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E6F6"/>
                    </a:solidFill>
                  </a:tcPr>
                </a:tc>
                <a:tc vMerge="1">
                  <a:txBody>
                    <a:bodyPr/>
                    <a:lstStyle/>
                    <a:p>
                      <a:endParaRPr lang="en-US"/>
                    </a:p>
                  </a:txBody>
                  <a:tcPr/>
                </a:tc>
              </a:tr>
              <a:tr h="177225">
                <a:tc>
                  <a:txBody>
                    <a:bodyPr/>
                    <a:lstStyle/>
                    <a:p>
                      <a:pPr algn="ctr" rtl="1">
                        <a:lnSpc>
                          <a:spcPct val="110000"/>
                        </a:lnSpc>
                        <a:spcAft>
                          <a:spcPts val="0"/>
                        </a:spcAft>
                        <a:tabLst>
                          <a:tab pos="7419975" algn="l"/>
                        </a:tabLst>
                      </a:pPr>
                      <a:r>
                        <a:rPr lang="fa-IR" sz="1100" b="1">
                          <a:effectLst/>
                          <a:latin typeface="Calibri"/>
                          <a:ea typeface="Times New Roman"/>
                          <a:cs typeface="B Nazanin"/>
                        </a:rPr>
                        <a:t> </a:t>
                      </a:r>
                      <a:endParaRPr lang="en-US" sz="1000">
                        <a:effectLst/>
                        <a:latin typeface="Calibri"/>
                        <a:ea typeface="Times New Roman"/>
                        <a:cs typeface="Arial"/>
                      </a:endParaRPr>
                    </a:p>
                  </a:txBody>
                  <a:tcPr marL="65910" marR="6591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683C6"/>
                    </a:solidFill>
                  </a:tcPr>
                </a:tc>
                <a:tc>
                  <a:txBody>
                    <a:bodyPr/>
                    <a:lstStyle/>
                    <a:p>
                      <a:pPr algn="ctr" rtl="1">
                        <a:lnSpc>
                          <a:spcPct val="110000"/>
                        </a:lnSpc>
                        <a:spcAft>
                          <a:spcPts val="0"/>
                        </a:spcAft>
                        <a:tabLst>
                          <a:tab pos="7419975" algn="l"/>
                        </a:tabLst>
                      </a:pPr>
                      <a:r>
                        <a:rPr lang="fa-IR" sz="1100" b="1">
                          <a:effectLst/>
                          <a:latin typeface="Calibri"/>
                          <a:ea typeface="Times New Roman"/>
                          <a:cs typeface="B Nazanin"/>
                        </a:rPr>
                        <a:t> </a:t>
                      </a:r>
                      <a:endParaRPr lang="en-US" sz="1000">
                        <a:effectLst/>
                        <a:latin typeface="Calibri"/>
                        <a:ea typeface="Times New Roman"/>
                        <a:cs typeface="Arial"/>
                      </a:endParaRPr>
                    </a:p>
                  </a:txBody>
                  <a:tcPr marL="65910" marR="6591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3CEED"/>
                    </a:solidFill>
                  </a:tcPr>
                </a:tc>
                <a:tc>
                  <a:txBody>
                    <a:bodyPr/>
                    <a:lstStyle/>
                    <a:p>
                      <a:pPr algn="ctr" rtl="1">
                        <a:lnSpc>
                          <a:spcPct val="110000"/>
                        </a:lnSpc>
                        <a:spcBef>
                          <a:spcPts val="600"/>
                        </a:spcBef>
                        <a:spcAft>
                          <a:spcPts val="0"/>
                        </a:spcAft>
                      </a:pPr>
                      <a:r>
                        <a:rPr lang="ar-SA" sz="1100" b="1">
                          <a:effectLst/>
                          <a:latin typeface="Calibri"/>
                          <a:ea typeface="Times New Roman"/>
                          <a:cs typeface="B Nazanin"/>
                        </a:rPr>
                        <a:t>انواع فرآورده های برنزه کننده پوست</a:t>
                      </a:r>
                      <a:endParaRPr lang="en-US" sz="1000">
                        <a:effectLst/>
                        <a:latin typeface="Calibri"/>
                        <a:ea typeface="Times New Roman"/>
                        <a:cs typeface="Arial"/>
                      </a:endParaRPr>
                    </a:p>
                  </a:txBody>
                  <a:tcPr marL="65910" marR="6591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3CEED"/>
                    </a:solidFill>
                  </a:tcPr>
                </a:tc>
                <a:tc vMerge="1">
                  <a:txBody>
                    <a:bodyPr/>
                    <a:lstStyle/>
                    <a:p>
                      <a:endParaRPr lang="en-US"/>
                    </a:p>
                  </a:txBody>
                  <a:tcPr/>
                </a:tc>
              </a:tr>
              <a:tr h="177225">
                <a:tc>
                  <a:txBody>
                    <a:bodyPr/>
                    <a:lstStyle/>
                    <a:p>
                      <a:pPr algn="ctr" rtl="1">
                        <a:lnSpc>
                          <a:spcPct val="110000"/>
                        </a:lnSpc>
                        <a:spcAft>
                          <a:spcPts val="0"/>
                        </a:spcAft>
                        <a:tabLst>
                          <a:tab pos="7419975" algn="l"/>
                        </a:tabLst>
                      </a:pPr>
                      <a:r>
                        <a:rPr lang="fa-IR" sz="1100" b="1">
                          <a:effectLst/>
                          <a:latin typeface="Calibri"/>
                          <a:ea typeface="Times New Roman"/>
                          <a:cs typeface="B Nazanin"/>
                        </a:rPr>
                        <a:t> </a:t>
                      </a:r>
                      <a:endParaRPr lang="en-US" sz="1000">
                        <a:effectLst/>
                        <a:latin typeface="Calibri"/>
                        <a:ea typeface="Times New Roman"/>
                        <a:cs typeface="Arial"/>
                      </a:endParaRPr>
                    </a:p>
                  </a:txBody>
                  <a:tcPr marL="65910" marR="6591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683C6"/>
                    </a:solidFill>
                  </a:tcPr>
                </a:tc>
                <a:tc>
                  <a:txBody>
                    <a:bodyPr/>
                    <a:lstStyle/>
                    <a:p>
                      <a:pPr algn="ctr" rtl="1">
                        <a:lnSpc>
                          <a:spcPct val="110000"/>
                        </a:lnSpc>
                        <a:spcAft>
                          <a:spcPts val="0"/>
                        </a:spcAft>
                        <a:tabLst>
                          <a:tab pos="7419975" algn="l"/>
                        </a:tabLst>
                      </a:pPr>
                      <a:r>
                        <a:rPr lang="fa-IR" sz="1100" b="1">
                          <a:effectLst/>
                          <a:latin typeface="Calibri"/>
                          <a:ea typeface="Times New Roman"/>
                          <a:cs typeface="B Nazanin"/>
                        </a:rPr>
                        <a:t> </a:t>
                      </a:r>
                      <a:endParaRPr lang="en-US" sz="1000">
                        <a:effectLst/>
                        <a:latin typeface="Calibri"/>
                        <a:ea typeface="Times New Roman"/>
                        <a:cs typeface="Arial"/>
                      </a:endParaRPr>
                    </a:p>
                  </a:txBody>
                  <a:tcPr marL="65910" marR="6591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E6F6"/>
                    </a:solidFill>
                  </a:tcPr>
                </a:tc>
                <a:tc>
                  <a:txBody>
                    <a:bodyPr/>
                    <a:lstStyle/>
                    <a:p>
                      <a:pPr algn="ctr" rtl="1">
                        <a:lnSpc>
                          <a:spcPct val="110000"/>
                        </a:lnSpc>
                        <a:spcBef>
                          <a:spcPts val="600"/>
                        </a:spcBef>
                        <a:spcAft>
                          <a:spcPts val="0"/>
                        </a:spcAft>
                      </a:pPr>
                      <a:r>
                        <a:rPr lang="ar-SA" sz="1100" b="1">
                          <a:effectLst/>
                          <a:latin typeface="Calibri"/>
                          <a:ea typeface="Times New Roman"/>
                          <a:cs typeface="B Nazanin"/>
                        </a:rPr>
                        <a:t>انواع محصولات آنتی سلولیت و لاغر کننده موضعی</a:t>
                      </a:r>
                      <a:endParaRPr lang="en-US" sz="1000">
                        <a:effectLst/>
                        <a:latin typeface="Calibri"/>
                        <a:ea typeface="Times New Roman"/>
                        <a:cs typeface="Arial"/>
                      </a:endParaRPr>
                    </a:p>
                  </a:txBody>
                  <a:tcPr marL="65910" marR="6591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E6F6"/>
                    </a:solidFill>
                  </a:tcPr>
                </a:tc>
                <a:tc vMerge="1">
                  <a:txBody>
                    <a:bodyPr/>
                    <a:lstStyle/>
                    <a:p>
                      <a:endParaRPr lang="en-US"/>
                    </a:p>
                  </a:txBody>
                  <a:tcPr/>
                </a:tc>
              </a:tr>
              <a:tr h="177225">
                <a:tc>
                  <a:txBody>
                    <a:bodyPr/>
                    <a:lstStyle/>
                    <a:p>
                      <a:pPr algn="ctr" rtl="1">
                        <a:lnSpc>
                          <a:spcPct val="110000"/>
                        </a:lnSpc>
                        <a:spcAft>
                          <a:spcPts val="0"/>
                        </a:spcAft>
                        <a:tabLst>
                          <a:tab pos="7419975" algn="l"/>
                        </a:tabLst>
                      </a:pPr>
                      <a:r>
                        <a:rPr lang="fa-IR" sz="1100" b="1">
                          <a:effectLst/>
                          <a:latin typeface="Calibri"/>
                          <a:ea typeface="Times New Roman"/>
                          <a:cs typeface="B Nazanin"/>
                        </a:rPr>
                        <a:t> </a:t>
                      </a:r>
                      <a:endParaRPr lang="en-US" sz="1000">
                        <a:effectLst/>
                        <a:latin typeface="Calibri"/>
                        <a:ea typeface="Times New Roman"/>
                        <a:cs typeface="Arial"/>
                      </a:endParaRPr>
                    </a:p>
                  </a:txBody>
                  <a:tcPr marL="65910" marR="6591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683C6"/>
                    </a:solidFill>
                  </a:tcPr>
                </a:tc>
                <a:tc>
                  <a:txBody>
                    <a:bodyPr/>
                    <a:lstStyle/>
                    <a:p>
                      <a:pPr algn="ctr" rtl="1">
                        <a:lnSpc>
                          <a:spcPct val="110000"/>
                        </a:lnSpc>
                        <a:spcAft>
                          <a:spcPts val="0"/>
                        </a:spcAft>
                        <a:tabLst>
                          <a:tab pos="7419975" algn="l"/>
                        </a:tabLst>
                      </a:pPr>
                      <a:r>
                        <a:rPr lang="fa-IR" sz="1100" b="1">
                          <a:effectLst/>
                          <a:latin typeface="Calibri"/>
                          <a:ea typeface="Times New Roman"/>
                          <a:cs typeface="B Nazanin"/>
                        </a:rPr>
                        <a:t> </a:t>
                      </a:r>
                      <a:endParaRPr lang="en-US" sz="1000">
                        <a:effectLst/>
                        <a:latin typeface="Calibri"/>
                        <a:ea typeface="Times New Roman"/>
                        <a:cs typeface="Arial"/>
                      </a:endParaRPr>
                    </a:p>
                  </a:txBody>
                  <a:tcPr marL="65910" marR="6591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3CEED"/>
                    </a:solidFill>
                  </a:tcPr>
                </a:tc>
                <a:tc>
                  <a:txBody>
                    <a:bodyPr/>
                    <a:lstStyle/>
                    <a:p>
                      <a:pPr algn="ctr" rtl="1">
                        <a:lnSpc>
                          <a:spcPct val="110000"/>
                        </a:lnSpc>
                        <a:spcBef>
                          <a:spcPts val="600"/>
                        </a:spcBef>
                        <a:spcAft>
                          <a:spcPts val="0"/>
                        </a:spcAft>
                      </a:pPr>
                      <a:r>
                        <a:rPr lang="ar-SA" sz="1100" b="1">
                          <a:effectLst/>
                          <a:latin typeface="Calibri"/>
                          <a:ea typeface="Times New Roman"/>
                          <a:cs typeface="B Nazanin"/>
                        </a:rPr>
                        <a:t>فرآورده های صاف کننده، فرکننده و کراتینه کننده مو</a:t>
                      </a:r>
                      <a:endParaRPr lang="en-US" sz="1000">
                        <a:effectLst/>
                        <a:latin typeface="Calibri"/>
                        <a:ea typeface="Times New Roman"/>
                        <a:cs typeface="Arial"/>
                      </a:endParaRPr>
                    </a:p>
                  </a:txBody>
                  <a:tcPr marL="65910" marR="6591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3CEED"/>
                    </a:solidFill>
                  </a:tcPr>
                </a:tc>
                <a:tc vMerge="1">
                  <a:txBody>
                    <a:bodyPr/>
                    <a:lstStyle/>
                    <a:p>
                      <a:endParaRPr lang="en-US"/>
                    </a:p>
                  </a:txBody>
                  <a:tcPr/>
                </a:tc>
              </a:tr>
              <a:tr h="354450">
                <a:tc>
                  <a:txBody>
                    <a:bodyPr/>
                    <a:lstStyle/>
                    <a:p>
                      <a:pPr algn="ctr" rtl="1">
                        <a:lnSpc>
                          <a:spcPct val="110000"/>
                        </a:lnSpc>
                        <a:spcAft>
                          <a:spcPts val="0"/>
                        </a:spcAft>
                        <a:tabLst>
                          <a:tab pos="7419975" algn="l"/>
                        </a:tabLst>
                      </a:pPr>
                      <a:r>
                        <a:rPr lang="fa-IR" sz="1100" b="1">
                          <a:effectLst/>
                          <a:latin typeface="Calibri"/>
                          <a:ea typeface="Times New Roman"/>
                          <a:cs typeface="B Nazanin"/>
                        </a:rPr>
                        <a:t> </a:t>
                      </a:r>
                      <a:endParaRPr lang="en-US" sz="1000">
                        <a:effectLst/>
                        <a:latin typeface="Calibri"/>
                        <a:ea typeface="Times New Roman"/>
                        <a:cs typeface="Arial"/>
                      </a:endParaRPr>
                    </a:p>
                  </a:txBody>
                  <a:tcPr marL="65910" marR="6591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683C6"/>
                    </a:solidFill>
                  </a:tcPr>
                </a:tc>
                <a:tc>
                  <a:txBody>
                    <a:bodyPr/>
                    <a:lstStyle/>
                    <a:p>
                      <a:pPr algn="ctr" rtl="1">
                        <a:lnSpc>
                          <a:spcPct val="110000"/>
                        </a:lnSpc>
                        <a:spcAft>
                          <a:spcPts val="0"/>
                        </a:spcAft>
                        <a:tabLst>
                          <a:tab pos="7419975" algn="l"/>
                        </a:tabLst>
                      </a:pPr>
                      <a:r>
                        <a:rPr lang="fa-IR" sz="1100" b="1">
                          <a:effectLst/>
                          <a:latin typeface="Calibri"/>
                          <a:ea typeface="Times New Roman"/>
                          <a:cs typeface="B Nazanin"/>
                        </a:rPr>
                        <a:t> </a:t>
                      </a:r>
                      <a:endParaRPr lang="en-US" sz="1000">
                        <a:effectLst/>
                        <a:latin typeface="Calibri"/>
                        <a:ea typeface="Times New Roman"/>
                        <a:cs typeface="Arial"/>
                      </a:endParaRPr>
                    </a:p>
                  </a:txBody>
                  <a:tcPr marL="65910" marR="6591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E6F6"/>
                    </a:solidFill>
                  </a:tcPr>
                </a:tc>
                <a:tc>
                  <a:txBody>
                    <a:bodyPr/>
                    <a:lstStyle/>
                    <a:p>
                      <a:pPr algn="ctr" rtl="1">
                        <a:lnSpc>
                          <a:spcPct val="110000"/>
                        </a:lnSpc>
                        <a:spcBef>
                          <a:spcPts val="600"/>
                        </a:spcBef>
                        <a:spcAft>
                          <a:spcPts val="0"/>
                        </a:spcAft>
                      </a:pPr>
                      <a:r>
                        <a:rPr lang="ar-SA" sz="1100" b="1">
                          <a:effectLst/>
                          <a:latin typeface="Calibri"/>
                          <a:ea typeface="Times New Roman"/>
                          <a:cs typeface="B Nazanin"/>
                        </a:rPr>
                        <a:t>خدمات برنزه سازی  پوست  از طریق اشعه ماورای بنفش (سولاریم )</a:t>
                      </a:r>
                      <a:endParaRPr lang="en-US" sz="1000">
                        <a:effectLst/>
                        <a:latin typeface="Calibri"/>
                        <a:ea typeface="Times New Roman"/>
                        <a:cs typeface="Arial"/>
                      </a:endParaRPr>
                    </a:p>
                  </a:txBody>
                  <a:tcPr marL="65910" marR="6591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E6F6"/>
                    </a:solidFill>
                  </a:tcPr>
                </a:tc>
                <a:tc>
                  <a:txBody>
                    <a:bodyPr/>
                    <a:lstStyle/>
                    <a:p>
                      <a:pPr algn="ctr" rtl="1">
                        <a:lnSpc>
                          <a:spcPct val="110000"/>
                        </a:lnSpc>
                        <a:spcAft>
                          <a:spcPts val="0"/>
                        </a:spcAft>
                        <a:tabLst>
                          <a:tab pos="7419975" algn="l"/>
                        </a:tabLst>
                      </a:pPr>
                      <a:r>
                        <a:rPr lang="ar-SA" sz="1100" b="1">
                          <a:effectLst/>
                          <a:latin typeface="Calibri"/>
                          <a:ea typeface="Times New Roman"/>
                          <a:cs typeface="B Nazanin"/>
                        </a:rPr>
                        <a:t>خدمات آسیب رسان</a:t>
                      </a:r>
                      <a:endParaRPr lang="en-US" sz="1000">
                        <a:effectLst/>
                        <a:latin typeface="Calibri"/>
                        <a:ea typeface="Times New Roman"/>
                        <a:cs typeface="Arial"/>
                      </a:endParaRPr>
                    </a:p>
                  </a:txBody>
                  <a:tcPr marL="65910" marR="6591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E6F6"/>
                    </a:solidFill>
                  </a:tcPr>
                </a:tc>
              </a:tr>
              <a:tr h="177225">
                <a:tc>
                  <a:txBody>
                    <a:bodyPr/>
                    <a:lstStyle/>
                    <a:p>
                      <a:pPr algn="ctr" rtl="1">
                        <a:lnSpc>
                          <a:spcPct val="110000"/>
                        </a:lnSpc>
                        <a:spcAft>
                          <a:spcPts val="0"/>
                        </a:spcAft>
                        <a:tabLst>
                          <a:tab pos="7419975" algn="l"/>
                        </a:tabLst>
                      </a:pPr>
                      <a:r>
                        <a:rPr lang="fa-IR" sz="1100" b="1">
                          <a:effectLst/>
                          <a:latin typeface="Calibri"/>
                          <a:ea typeface="Times New Roman"/>
                          <a:cs typeface="B Nazanin"/>
                        </a:rPr>
                        <a:t> </a:t>
                      </a:r>
                      <a:endParaRPr lang="en-US" sz="1000">
                        <a:effectLst/>
                        <a:latin typeface="Calibri"/>
                        <a:ea typeface="Times New Roman"/>
                        <a:cs typeface="Arial"/>
                      </a:endParaRPr>
                    </a:p>
                  </a:txBody>
                  <a:tcPr marL="65910" marR="6591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683C6"/>
                    </a:solidFill>
                  </a:tcPr>
                </a:tc>
                <a:tc>
                  <a:txBody>
                    <a:bodyPr/>
                    <a:lstStyle/>
                    <a:p>
                      <a:pPr algn="ctr" rtl="1">
                        <a:lnSpc>
                          <a:spcPct val="110000"/>
                        </a:lnSpc>
                        <a:spcAft>
                          <a:spcPts val="0"/>
                        </a:spcAft>
                        <a:tabLst>
                          <a:tab pos="7419975" algn="l"/>
                        </a:tabLst>
                      </a:pPr>
                      <a:r>
                        <a:rPr lang="fa-IR" sz="1100" b="1">
                          <a:effectLst/>
                          <a:latin typeface="Calibri"/>
                          <a:ea typeface="Times New Roman"/>
                          <a:cs typeface="B Nazanin"/>
                        </a:rPr>
                        <a:t> </a:t>
                      </a:r>
                      <a:endParaRPr lang="en-US" sz="1000">
                        <a:effectLst/>
                        <a:latin typeface="Calibri"/>
                        <a:ea typeface="Times New Roman"/>
                        <a:cs typeface="Arial"/>
                      </a:endParaRPr>
                    </a:p>
                  </a:txBody>
                  <a:tcPr marL="65910" marR="6591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3CEED"/>
                    </a:solidFill>
                  </a:tcPr>
                </a:tc>
                <a:tc>
                  <a:txBody>
                    <a:bodyPr/>
                    <a:lstStyle/>
                    <a:p>
                      <a:pPr algn="ctr" rtl="1">
                        <a:lnSpc>
                          <a:spcPct val="110000"/>
                        </a:lnSpc>
                        <a:spcBef>
                          <a:spcPts val="600"/>
                        </a:spcBef>
                        <a:spcAft>
                          <a:spcPts val="0"/>
                        </a:spcAft>
                      </a:pPr>
                      <a:r>
                        <a:rPr lang="ar-SA" sz="1100" b="1">
                          <a:effectLst/>
                          <a:latin typeface="Calibri"/>
                          <a:ea typeface="Times New Roman"/>
                          <a:cs typeface="B Nazanin"/>
                        </a:rPr>
                        <a:t>دیفنوکسیلات</a:t>
                      </a:r>
                      <a:endParaRPr lang="en-US" sz="1000">
                        <a:effectLst/>
                        <a:latin typeface="Calibri"/>
                        <a:ea typeface="Times New Roman"/>
                        <a:cs typeface="Arial"/>
                      </a:endParaRPr>
                    </a:p>
                  </a:txBody>
                  <a:tcPr marL="65910" marR="6591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3CEED"/>
                    </a:solidFill>
                  </a:tcPr>
                </a:tc>
                <a:tc rowSpan="3">
                  <a:txBody>
                    <a:bodyPr/>
                    <a:lstStyle/>
                    <a:p>
                      <a:pPr algn="ctr" rtl="1">
                        <a:lnSpc>
                          <a:spcPct val="110000"/>
                        </a:lnSpc>
                        <a:spcAft>
                          <a:spcPts val="0"/>
                        </a:spcAft>
                        <a:tabLst>
                          <a:tab pos="7419975" algn="l"/>
                        </a:tabLst>
                      </a:pPr>
                      <a:r>
                        <a:rPr lang="ar-SA" sz="1100" b="1">
                          <a:effectLst/>
                          <a:latin typeface="Calibri"/>
                          <a:ea typeface="Times New Roman"/>
                          <a:cs typeface="B Nazanin"/>
                        </a:rPr>
                        <a:t>دارو های با احتمال سو مصرف</a:t>
                      </a:r>
                      <a:endParaRPr lang="en-US" sz="1000">
                        <a:effectLst/>
                        <a:latin typeface="Calibri"/>
                        <a:ea typeface="Times New Roman"/>
                        <a:cs typeface="Arial"/>
                      </a:endParaRPr>
                    </a:p>
                  </a:txBody>
                  <a:tcPr marL="65910" marR="6591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3CEED"/>
                    </a:solidFill>
                  </a:tcPr>
                </a:tc>
              </a:tr>
              <a:tr h="531674">
                <a:tc>
                  <a:txBody>
                    <a:bodyPr/>
                    <a:lstStyle/>
                    <a:p>
                      <a:pPr algn="ctr" rtl="1">
                        <a:lnSpc>
                          <a:spcPct val="110000"/>
                        </a:lnSpc>
                        <a:spcAft>
                          <a:spcPts val="0"/>
                        </a:spcAft>
                        <a:tabLst>
                          <a:tab pos="7419975" algn="l"/>
                        </a:tabLst>
                      </a:pPr>
                      <a:r>
                        <a:rPr lang="fa-IR" sz="1100" b="1">
                          <a:effectLst/>
                          <a:latin typeface="Calibri"/>
                          <a:ea typeface="Times New Roman"/>
                          <a:cs typeface="B Nazanin"/>
                        </a:rPr>
                        <a:t> </a:t>
                      </a:r>
                      <a:endParaRPr lang="en-US" sz="1000">
                        <a:effectLst/>
                        <a:latin typeface="Calibri"/>
                        <a:ea typeface="Times New Roman"/>
                        <a:cs typeface="Arial"/>
                      </a:endParaRPr>
                    </a:p>
                  </a:txBody>
                  <a:tcPr marL="65910" marR="6591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683C6"/>
                    </a:solidFill>
                  </a:tcPr>
                </a:tc>
                <a:tc>
                  <a:txBody>
                    <a:bodyPr/>
                    <a:lstStyle/>
                    <a:p>
                      <a:pPr algn="ctr" rtl="1">
                        <a:lnSpc>
                          <a:spcPct val="110000"/>
                        </a:lnSpc>
                        <a:spcAft>
                          <a:spcPts val="0"/>
                        </a:spcAft>
                        <a:tabLst>
                          <a:tab pos="7419975" algn="l"/>
                        </a:tabLst>
                      </a:pPr>
                      <a:r>
                        <a:rPr lang="fa-IR" sz="1100" b="1">
                          <a:effectLst/>
                          <a:latin typeface="Calibri"/>
                          <a:ea typeface="Times New Roman"/>
                          <a:cs typeface="B Nazanin"/>
                        </a:rPr>
                        <a:t> </a:t>
                      </a:r>
                      <a:endParaRPr lang="en-US" sz="1000">
                        <a:effectLst/>
                        <a:latin typeface="Calibri"/>
                        <a:ea typeface="Times New Roman"/>
                        <a:cs typeface="Arial"/>
                      </a:endParaRPr>
                    </a:p>
                  </a:txBody>
                  <a:tcPr marL="65910" marR="6591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E6F6"/>
                    </a:solidFill>
                  </a:tcPr>
                </a:tc>
                <a:tc>
                  <a:txBody>
                    <a:bodyPr/>
                    <a:lstStyle/>
                    <a:p>
                      <a:pPr algn="ctr" rtl="1">
                        <a:lnSpc>
                          <a:spcPct val="110000"/>
                        </a:lnSpc>
                        <a:spcBef>
                          <a:spcPts val="600"/>
                        </a:spcBef>
                        <a:spcAft>
                          <a:spcPts val="0"/>
                        </a:spcAft>
                      </a:pPr>
                      <a:r>
                        <a:rPr lang="ar-SA" sz="1100" b="1">
                          <a:effectLst/>
                          <a:latin typeface="Calibri"/>
                          <a:ea typeface="Times New Roman"/>
                          <a:cs typeface="B Nazanin"/>
                        </a:rPr>
                        <a:t>قرص ترامادول در اشکال (قرص 100 میلی گرم ، قرص 50 میلی گرمی، کپسول 100 میلی گرمی، کپسول 50 میلی گرمی، قرص 100 میلی گرمی</a:t>
                      </a:r>
                      <a:r>
                        <a:rPr lang="en-US" sz="1100" b="1">
                          <a:effectLst/>
                          <a:latin typeface="Calibri"/>
                          <a:ea typeface="Times New Roman"/>
                          <a:cs typeface="B Nazanin"/>
                        </a:rPr>
                        <a:t> SR</a:t>
                      </a:r>
                      <a:r>
                        <a:rPr lang="ar-SA" sz="1100" b="1">
                          <a:effectLst/>
                          <a:latin typeface="Calibri"/>
                          <a:ea typeface="Times New Roman"/>
                          <a:cs typeface="B Nazanin"/>
                        </a:rPr>
                        <a:t>)</a:t>
                      </a:r>
                      <a:endParaRPr lang="en-US" sz="1000">
                        <a:effectLst/>
                        <a:latin typeface="Calibri"/>
                        <a:ea typeface="Times New Roman"/>
                        <a:cs typeface="Arial"/>
                      </a:endParaRPr>
                    </a:p>
                  </a:txBody>
                  <a:tcPr marL="65910" marR="6591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E6F6"/>
                    </a:solidFill>
                  </a:tcPr>
                </a:tc>
                <a:tc vMerge="1">
                  <a:txBody>
                    <a:bodyPr/>
                    <a:lstStyle/>
                    <a:p>
                      <a:endParaRPr lang="en-US"/>
                    </a:p>
                  </a:txBody>
                  <a:tcPr/>
                </a:tc>
              </a:tr>
              <a:tr h="177225">
                <a:tc>
                  <a:txBody>
                    <a:bodyPr/>
                    <a:lstStyle/>
                    <a:p>
                      <a:pPr algn="ctr" rtl="1">
                        <a:lnSpc>
                          <a:spcPct val="110000"/>
                        </a:lnSpc>
                        <a:spcAft>
                          <a:spcPts val="0"/>
                        </a:spcAft>
                        <a:tabLst>
                          <a:tab pos="7419975" algn="l"/>
                        </a:tabLst>
                      </a:pPr>
                      <a:r>
                        <a:rPr lang="fa-IR" sz="1100" b="1">
                          <a:effectLst/>
                          <a:latin typeface="Calibri"/>
                          <a:ea typeface="Times New Roman"/>
                          <a:cs typeface="B Nazanin"/>
                        </a:rPr>
                        <a:t> </a:t>
                      </a:r>
                      <a:endParaRPr lang="en-US" sz="1000">
                        <a:effectLst/>
                        <a:latin typeface="Calibri"/>
                        <a:ea typeface="Times New Roman"/>
                        <a:cs typeface="Arial"/>
                      </a:endParaRPr>
                    </a:p>
                  </a:txBody>
                  <a:tcPr marL="65910" marR="6591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683C6"/>
                    </a:solidFill>
                  </a:tcPr>
                </a:tc>
                <a:tc>
                  <a:txBody>
                    <a:bodyPr/>
                    <a:lstStyle/>
                    <a:p>
                      <a:pPr algn="ctr" rtl="1">
                        <a:lnSpc>
                          <a:spcPct val="110000"/>
                        </a:lnSpc>
                        <a:spcAft>
                          <a:spcPts val="0"/>
                        </a:spcAft>
                        <a:tabLst>
                          <a:tab pos="7419975" algn="l"/>
                        </a:tabLst>
                      </a:pPr>
                      <a:r>
                        <a:rPr lang="fa-IR" sz="1100" b="1">
                          <a:effectLst/>
                          <a:latin typeface="Calibri"/>
                          <a:ea typeface="Times New Roman"/>
                          <a:cs typeface="B Nazanin"/>
                        </a:rPr>
                        <a:t> </a:t>
                      </a:r>
                      <a:endParaRPr lang="en-US" sz="1000">
                        <a:effectLst/>
                        <a:latin typeface="Calibri"/>
                        <a:ea typeface="Times New Roman"/>
                        <a:cs typeface="Arial"/>
                      </a:endParaRPr>
                    </a:p>
                  </a:txBody>
                  <a:tcPr marL="65910" marR="6591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3CEED"/>
                    </a:solidFill>
                  </a:tcPr>
                </a:tc>
                <a:tc>
                  <a:txBody>
                    <a:bodyPr/>
                    <a:lstStyle/>
                    <a:p>
                      <a:pPr algn="ctr" rtl="1">
                        <a:lnSpc>
                          <a:spcPct val="110000"/>
                        </a:lnSpc>
                        <a:spcBef>
                          <a:spcPts val="600"/>
                        </a:spcBef>
                        <a:spcAft>
                          <a:spcPts val="0"/>
                        </a:spcAft>
                      </a:pPr>
                      <a:r>
                        <a:rPr lang="fa-IR" sz="1100" b="1" dirty="0">
                          <a:effectLst/>
                          <a:latin typeface="Calibri"/>
                          <a:ea typeface="Times New Roman"/>
                          <a:cs typeface="B Nazanin"/>
                        </a:rPr>
                        <a:t>استامینوفن کدئین و کلیه ترکیبات کدئین دار</a:t>
                      </a:r>
                      <a:endParaRPr lang="en-US" sz="1000" dirty="0">
                        <a:effectLst/>
                        <a:latin typeface="Calibri"/>
                        <a:ea typeface="Times New Roman"/>
                        <a:cs typeface="Arial"/>
                      </a:endParaRPr>
                    </a:p>
                  </a:txBody>
                  <a:tcPr marL="65910" marR="6591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3CEED"/>
                    </a:solidFill>
                  </a:tcPr>
                </a:tc>
                <a:tc vMerge="1">
                  <a:txBody>
                    <a:bodyPr/>
                    <a:lstStyle/>
                    <a:p>
                      <a:endParaRPr lang="en-US"/>
                    </a:p>
                  </a:txBody>
                  <a:tcPr/>
                </a:tc>
              </a:tr>
            </a:tbl>
          </a:graphicData>
        </a:graphic>
      </p:graphicFrame>
      <p:sp>
        <p:nvSpPr>
          <p:cNvPr id="5" name="Rectangle 1"/>
          <p:cNvSpPr>
            <a:spLocks noChangeArrowheads="1"/>
          </p:cNvSpPr>
          <p:nvPr/>
        </p:nvSpPr>
        <p:spPr bwMode="auto">
          <a:xfrm>
            <a:off x="457200" y="193516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5148734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Oval 2"/>
          <p:cNvSpPr>
            <a:spLocks noChangeArrowheads="1"/>
          </p:cNvSpPr>
          <p:nvPr/>
        </p:nvSpPr>
        <p:spPr bwMode="auto">
          <a:xfrm>
            <a:off x="2895600" y="1447800"/>
            <a:ext cx="2133600" cy="914400"/>
          </a:xfrm>
          <a:prstGeom prst="ellipse">
            <a:avLst/>
          </a:prstGeom>
          <a:solidFill>
            <a:srgbClr val="FFFF99"/>
          </a:solidFill>
          <a:ln w="9525">
            <a:solidFill>
              <a:schemeClr val="tx1"/>
            </a:solidFill>
            <a:round/>
            <a:headEnd/>
            <a:tailEnd/>
          </a:ln>
        </p:spPr>
        <p:txBody>
          <a:bodyPr wrap="none" anchor="ctr"/>
          <a:lstStyle/>
          <a:p>
            <a:endParaRPr lang="en-US" dirty="0"/>
          </a:p>
        </p:txBody>
      </p:sp>
      <p:sp>
        <p:nvSpPr>
          <p:cNvPr id="11267" name="Oval 3"/>
          <p:cNvSpPr>
            <a:spLocks noChangeArrowheads="1"/>
          </p:cNvSpPr>
          <p:nvPr/>
        </p:nvSpPr>
        <p:spPr bwMode="auto">
          <a:xfrm>
            <a:off x="6019800" y="1905000"/>
            <a:ext cx="2209800" cy="990600"/>
          </a:xfrm>
          <a:prstGeom prst="ellipse">
            <a:avLst/>
          </a:prstGeom>
          <a:solidFill>
            <a:srgbClr val="FFFF99"/>
          </a:solidFill>
          <a:ln w="9525">
            <a:solidFill>
              <a:schemeClr val="tx1"/>
            </a:solidFill>
            <a:round/>
            <a:headEnd/>
            <a:tailEnd/>
          </a:ln>
        </p:spPr>
        <p:txBody>
          <a:bodyPr wrap="none" anchor="ctr"/>
          <a:lstStyle/>
          <a:p>
            <a:endParaRPr lang="en-US" dirty="0"/>
          </a:p>
        </p:txBody>
      </p:sp>
      <p:sp>
        <p:nvSpPr>
          <p:cNvPr id="11268" name="Oval 4"/>
          <p:cNvSpPr>
            <a:spLocks noChangeArrowheads="1"/>
          </p:cNvSpPr>
          <p:nvPr/>
        </p:nvSpPr>
        <p:spPr bwMode="auto">
          <a:xfrm>
            <a:off x="6248400" y="3810000"/>
            <a:ext cx="2133600" cy="1143000"/>
          </a:xfrm>
          <a:prstGeom prst="ellipse">
            <a:avLst/>
          </a:prstGeom>
          <a:solidFill>
            <a:srgbClr val="FFFF99"/>
          </a:solidFill>
          <a:ln w="9525">
            <a:solidFill>
              <a:schemeClr val="tx1"/>
            </a:solidFill>
            <a:round/>
            <a:headEnd/>
            <a:tailEnd/>
          </a:ln>
        </p:spPr>
        <p:txBody>
          <a:bodyPr wrap="none" anchor="ctr"/>
          <a:lstStyle/>
          <a:p>
            <a:endParaRPr lang="en-US" dirty="0"/>
          </a:p>
        </p:txBody>
      </p:sp>
      <p:sp>
        <p:nvSpPr>
          <p:cNvPr id="11269" name="Oval 5"/>
          <p:cNvSpPr>
            <a:spLocks noChangeArrowheads="1"/>
          </p:cNvSpPr>
          <p:nvPr/>
        </p:nvSpPr>
        <p:spPr bwMode="auto">
          <a:xfrm>
            <a:off x="228600" y="2590800"/>
            <a:ext cx="1828800" cy="1143000"/>
          </a:xfrm>
          <a:prstGeom prst="ellipse">
            <a:avLst/>
          </a:prstGeom>
          <a:solidFill>
            <a:srgbClr val="FFFF99"/>
          </a:solidFill>
          <a:ln w="9525">
            <a:solidFill>
              <a:schemeClr val="tx1"/>
            </a:solidFill>
            <a:round/>
            <a:headEnd/>
            <a:tailEnd/>
          </a:ln>
        </p:spPr>
        <p:txBody>
          <a:bodyPr wrap="none" anchor="ctr"/>
          <a:lstStyle/>
          <a:p>
            <a:endParaRPr lang="en-US" dirty="0"/>
          </a:p>
        </p:txBody>
      </p:sp>
      <p:sp>
        <p:nvSpPr>
          <p:cNvPr id="11270" name="Oval 6"/>
          <p:cNvSpPr>
            <a:spLocks noChangeArrowheads="1"/>
          </p:cNvSpPr>
          <p:nvPr/>
        </p:nvSpPr>
        <p:spPr bwMode="auto">
          <a:xfrm>
            <a:off x="1295400" y="4724400"/>
            <a:ext cx="1981200" cy="1143000"/>
          </a:xfrm>
          <a:prstGeom prst="ellipse">
            <a:avLst/>
          </a:prstGeom>
          <a:solidFill>
            <a:srgbClr val="FFFF99"/>
          </a:solidFill>
          <a:ln w="9525">
            <a:solidFill>
              <a:schemeClr val="tx1"/>
            </a:solidFill>
            <a:round/>
            <a:headEnd/>
            <a:tailEnd/>
          </a:ln>
        </p:spPr>
        <p:txBody>
          <a:bodyPr wrap="none" anchor="ctr"/>
          <a:lstStyle/>
          <a:p>
            <a:endParaRPr lang="en-US" dirty="0"/>
          </a:p>
        </p:txBody>
      </p:sp>
      <p:sp>
        <p:nvSpPr>
          <p:cNvPr id="11271" name="Oval 7"/>
          <p:cNvSpPr>
            <a:spLocks noChangeArrowheads="1"/>
          </p:cNvSpPr>
          <p:nvPr/>
        </p:nvSpPr>
        <p:spPr bwMode="auto">
          <a:xfrm>
            <a:off x="2895600" y="3048000"/>
            <a:ext cx="3733800" cy="1066800"/>
          </a:xfrm>
          <a:prstGeom prst="ellipse">
            <a:avLst/>
          </a:prstGeom>
          <a:solidFill>
            <a:srgbClr val="FFFF99"/>
          </a:solidFill>
          <a:ln w="9525">
            <a:solidFill>
              <a:schemeClr val="tx2"/>
            </a:solidFill>
            <a:round/>
            <a:headEnd/>
            <a:tailEnd/>
          </a:ln>
        </p:spPr>
        <p:txBody>
          <a:bodyPr wrap="none" anchor="ctr"/>
          <a:lstStyle/>
          <a:p>
            <a:pPr algn="ctr"/>
            <a:r>
              <a:rPr lang="ar-SA" altLang="fa-IR" sz="2800" b="1" dirty="0">
                <a:solidFill>
                  <a:schemeClr val="accent2"/>
                </a:solidFill>
                <a:latin typeface="B Nazanin" pitchFamily="2" charset="-78"/>
                <a:cs typeface="B Titr" pitchFamily="2" charset="-78"/>
              </a:rPr>
              <a:t>بيماريهاي قلب و عروق</a:t>
            </a:r>
            <a:endParaRPr lang="en-US" altLang="en-US" sz="2800" b="1" dirty="0">
              <a:solidFill>
                <a:schemeClr val="accent2"/>
              </a:solidFill>
              <a:latin typeface="B Nazanin" pitchFamily="2" charset="-78"/>
              <a:cs typeface="B Titr" pitchFamily="2" charset="-78"/>
            </a:endParaRPr>
          </a:p>
        </p:txBody>
      </p:sp>
      <p:sp>
        <p:nvSpPr>
          <p:cNvPr id="11272" name="Oval 8"/>
          <p:cNvSpPr>
            <a:spLocks noChangeArrowheads="1"/>
          </p:cNvSpPr>
          <p:nvPr/>
        </p:nvSpPr>
        <p:spPr bwMode="auto">
          <a:xfrm>
            <a:off x="4724400" y="5029200"/>
            <a:ext cx="1752600" cy="914400"/>
          </a:xfrm>
          <a:prstGeom prst="ellipse">
            <a:avLst/>
          </a:prstGeom>
          <a:solidFill>
            <a:srgbClr val="FFFF99"/>
          </a:solidFill>
          <a:ln w="9525">
            <a:solidFill>
              <a:schemeClr val="tx1"/>
            </a:solidFill>
            <a:round/>
            <a:headEnd/>
            <a:tailEnd/>
          </a:ln>
        </p:spPr>
        <p:txBody>
          <a:bodyPr wrap="none" anchor="ctr"/>
          <a:lstStyle/>
          <a:p>
            <a:endParaRPr lang="en-US" dirty="0"/>
          </a:p>
        </p:txBody>
      </p:sp>
      <p:sp>
        <p:nvSpPr>
          <p:cNvPr id="50185" name="Text Box 9"/>
          <p:cNvSpPr txBox="1">
            <a:spLocks noChangeArrowheads="1"/>
          </p:cNvSpPr>
          <p:nvPr/>
        </p:nvSpPr>
        <p:spPr bwMode="auto">
          <a:xfrm>
            <a:off x="3276600" y="1581150"/>
            <a:ext cx="989013" cy="519113"/>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defRPr/>
            </a:pPr>
            <a:r>
              <a:rPr lang="ar-SA" altLang="fa-IR" sz="2800" b="1">
                <a:solidFill>
                  <a:schemeClr val="accent2"/>
                </a:solidFill>
                <a:latin typeface="B Nazanin" pitchFamily="2" charset="-78"/>
                <a:cs typeface="B Titr" pitchFamily="2" charset="-78"/>
              </a:rPr>
              <a:t> تغذيه</a:t>
            </a:r>
            <a:r>
              <a:rPr lang="ar-SA" altLang="fa-IR" sz="2000" b="1">
                <a:solidFill>
                  <a:schemeClr val="accent2"/>
                </a:solidFill>
                <a:cs typeface="B Titr" pitchFamily="2" charset="-78"/>
              </a:rPr>
              <a:t> </a:t>
            </a:r>
            <a:endParaRPr lang="en-US" altLang="fa-IR" sz="2000" b="1" dirty="0">
              <a:solidFill>
                <a:schemeClr val="accent2"/>
              </a:solidFill>
              <a:cs typeface="B Titr" pitchFamily="2" charset="-78"/>
            </a:endParaRPr>
          </a:p>
        </p:txBody>
      </p:sp>
      <p:sp>
        <p:nvSpPr>
          <p:cNvPr id="50186" name="Text Box 10"/>
          <p:cNvSpPr txBox="1">
            <a:spLocks noChangeArrowheads="1"/>
          </p:cNvSpPr>
          <p:nvPr/>
        </p:nvSpPr>
        <p:spPr bwMode="auto">
          <a:xfrm>
            <a:off x="6248400" y="4038600"/>
            <a:ext cx="1981200" cy="519113"/>
          </a:xfrm>
          <a:prstGeom prst="rect">
            <a:avLst/>
          </a:prstGeom>
          <a:noFill/>
          <a:ln w="9525">
            <a:noFill/>
            <a:miter lim="800000"/>
            <a:headEnd/>
            <a:tailEnd/>
          </a:ln>
          <a:effectLst>
            <a:outerShdw dist="35921" dir="2700000" algn="ctr" rotWithShape="0">
              <a:schemeClr val="tx1"/>
            </a:outerShdw>
          </a:effectLst>
        </p:spPr>
        <p:txBody>
          <a:bodyPr>
            <a:spAutoFit/>
          </a:bodyPr>
          <a:lstStyle/>
          <a:p>
            <a:pPr>
              <a:defRPr/>
            </a:pPr>
            <a:r>
              <a:rPr lang="ar-SA" altLang="fa-IR" sz="2800" b="1">
                <a:solidFill>
                  <a:schemeClr val="accent2"/>
                </a:solidFill>
                <a:latin typeface="B Nazanin" pitchFamily="2" charset="-78"/>
                <a:cs typeface="B Titr" pitchFamily="2" charset="-78"/>
              </a:rPr>
              <a:t>عدم تحرك </a:t>
            </a:r>
            <a:r>
              <a:rPr lang="ar-SA" altLang="fa-IR" sz="2800" b="1">
                <a:solidFill>
                  <a:schemeClr val="accent2"/>
                </a:solidFill>
                <a:cs typeface="B Titr" pitchFamily="2" charset="-78"/>
              </a:rPr>
              <a:t> </a:t>
            </a:r>
            <a:endParaRPr lang="en-US" altLang="fa-IR" sz="2800" b="1" dirty="0">
              <a:solidFill>
                <a:schemeClr val="accent2"/>
              </a:solidFill>
              <a:cs typeface="B Titr" pitchFamily="2" charset="-78"/>
            </a:endParaRPr>
          </a:p>
        </p:txBody>
      </p:sp>
      <p:sp>
        <p:nvSpPr>
          <p:cNvPr id="50187" name="Text Box 11"/>
          <p:cNvSpPr txBox="1">
            <a:spLocks noChangeArrowheads="1"/>
          </p:cNvSpPr>
          <p:nvPr/>
        </p:nvSpPr>
        <p:spPr bwMode="auto">
          <a:xfrm>
            <a:off x="6324600" y="2057400"/>
            <a:ext cx="1263650" cy="579438"/>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defRPr/>
            </a:pPr>
            <a:r>
              <a:rPr lang="ar-SA" altLang="fa-IR" sz="3200" b="1" dirty="0">
                <a:solidFill>
                  <a:schemeClr val="accent2"/>
                </a:solidFill>
                <a:latin typeface="B Nazanin" pitchFamily="2" charset="-78"/>
                <a:cs typeface="B Nazanin" pitchFamily="2" charset="-78"/>
              </a:rPr>
              <a:t>استرس</a:t>
            </a:r>
            <a:r>
              <a:rPr lang="ar-SA" altLang="fa-IR" sz="2000" b="1" dirty="0">
                <a:solidFill>
                  <a:schemeClr val="accent2"/>
                </a:solidFill>
                <a:latin typeface="B Nazanin" pitchFamily="2" charset="-78"/>
                <a:cs typeface="B Nazanin" pitchFamily="2" charset="-78"/>
              </a:rPr>
              <a:t> </a:t>
            </a:r>
            <a:endParaRPr lang="en-US" altLang="fa-IR" sz="2000" b="1" dirty="0">
              <a:solidFill>
                <a:schemeClr val="accent2"/>
              </a:solidFill>
              <a:latin typeface="B Nazanin" pitchFamily="2" charset="-78"/>
              <a:cs typeface="B Nazanin" pitchFamily="2" charset="-78"/>
            </a:endParaRPr>
          </a:p>
        </p:txBody>
      </p:sp>
      <p:sp>
        <p:nvSpPr>
          <p:cNvPr id="50188" name="Text Box 12"/>
          <p:cNvSpPr txBox="1">
            <a:spLocks noChangeArrowheads="1"/>
          </p:cNvSpPr>
          <p:nvPr/>
        </p:nvSpPr>
        <p:spPr bwMode="auto">
          <a:xfrm>
            <a:off x="4876800" y="5181600"/>
            <a:ext cx="1676400" cy="579438"/>
          </a:xfrm>
          <a:prstGeom prst="rect">
            <a:avLst/>
          </a:prstGeom>
          <a:noFill/>
          <a:ln w="9525">
            <a:noFill/>
            <a:miter lim="800000"/>
            <a:headEnd/>
            <a:tailEnd/>
          </a:ln>
          <a:effectLst>
            <a:outerShdw dist="35921" dir="2700000" algn="ctr" rotWithShape="0">
              <a:schemeClr val="tx1"/>
            </a:outerShdw>
          </a:effectLst>
        </p:spPr>
        <p:txBody>
          <a:bodyPr>
            <a:spAutoFit/>
          </a:bodyPr>
          <a:lstStyle/>
          <a:p>
            <a:pPr>
              <a:defRPr/>
            </a:pPr>
            <a:r>
              <a:rPr lang="ar-SA" altLang="fa-IR" sz="3200" b="1">
                <a:solidFill>
                  <a:schemeClr val="accent2"/>
                </a:solidFill>
                <a:latin typeface="B Nazanin" pitchFamily="2" charset="-78"/>
                <a:cs typeface="B Titr" pitchFamily="2" charset="-78"/>
              </a:rPr>
              <a:t>ديابت</a:t>
            </a:r>
            <a:r>
              <a:rPr lang="ar-SA" altLang="fa-IR" sz="2000" b="1">
                <a:solidFill>
                  <a:schemeClr val="accent2"/>
                </a:solidFill>
                <a:cs typeface="B Titr" pitchFamily="2" charset="-78"/>
              </a:rPr>
              <a:t> </a:t>
            </a:r>
            <a:endParaRPr lang="en-US" altLang="fa-IR" sz="2000" b="1" dirty="0">
              <a:solidFill>
                <a:schemeClr val="accent2"/>
              </a:solidFill>
              <a:cs typeface="B Titr" pitchFamily="2" charset="-78"/>
            </a:endParaRPr>
          </a:p>
        </p:txBody>
      </p:sp>
      <p:sp>
        <p:nvSpPr>
          <p:cNvPr id="50189" name="Text Box 13"/>
          <p:cNvSpPr txBox="1">
            <a:spLocks noChangeArrowheads="1"/>
          </p:cNvSpPr>
          <p:nvPr/>
        </p:nvSpPr>
        <p:spPr bwMode="auto">
          <a:xfrm>
            <a:off x="1371600" y="4953000"/>
            <a:ext cx="1827213" cy="519113"/>
          </a:xfrm>
          <a:prstGeom prst="rect">
            <a:avLst/>
          </a:prstGeom>
          <a:noFill/>
          <a:ln w="9525">
            <a:noFill/>
            <a:miter lim="800000"/>
            <a:headEnd/>
            <a:tailEnd/>
          </a:ln>
          <a:effectLst>
            <a:outerShdw dist="35921" dir="2700000" algn="ctr" rotWithShape="0">
              <a:schemeClr val="tx1"/>
            </a:outerShdw>
          </a:effectLst>
        </p:spPr>
        <p:txBody>
          <a:bodyPr>
            <a:spAutoFit/>
          </a:bodyPr>
          <a:lstStyle/>
          <a:p>
            <a:pPr>
              <a:defRPr/>
            </a:pPr>
            <a:r>
              <a:rPr lang="ar-SA" altLang="fa-IR" sz="2800" b="1">
                <a:solidFill>
                  <a:schemeClr val="accent2"/>
                </a:solidFill>
                <a:cs typeface="B Titr" pitchFamily="2" charset="-78"/>
              </a:rPr>
              <a:t>فشار خون</a:t>
            </a:r>
            <a:r>
              <a:rPr lang="ar-SA" altLang="fa-IR" sz="2000" b="1">
                <a:solidFill>
                  <a:schemeClr val="accent2"/>
                </a:solidFill>
                <a:cs typeface="B Titr" pitchFamily="2" charset="-78"/>
              </a:rPr>
              <a:t> </a:t>
            </a:r>
            <a:endParaRPr lang="en-US" altLang="fa-IR" sz="2000" b="1" dirty="0">
              <a:solidFill>
                <a:schemeClr val="accent2"/>
              </a:solidFill>
              <a:cs typeface="B Titr" pitchFamily="2" charset="-78"/>
            </a:endParaRPr>
          </a:p>
        </p:txBody>
      </p:sp>
      <p:sp>
        <p:nvSpPr>
          <p:cNvPr id="11278" name="Rectangle 14"/>
          <p:cNvSpPr>
            <a:spLocks noChangeArrowheads="1"/>
          </p:cNvSpPr>
          <p:nvPr/>
        </p:nvSpPr>
        <p:spPr bwMode="auto">
          <a:xfrm>
            <a:off x="228600" y="381000"/>
            <a:ext cx="8534400" cy="838200"/>
          </a:xfrm>
          <a:prstGeom prst="rect">
            <a:avLst/>
          </a:prstGeom>
          <a:noFill/>
          <a:ln w="9525">
            <a:solidFill>
              <a:srgbClr val="008000"/>
            </a:solidFill>
            <a:miter lim="800000"/>
            <a:headEnd/>
            <a:tailEnd/>
          </a:ln>
        </p:spPr>
        <p:txBody>
          <a:bodyPr wrap="none" anchor="ctr"/>
          <a:lstStyle/>
          <a:p>
            <a:pPr algn="ctr">
              <a:spcBef>
                <a:spcPct val="20000"/>
              </a:spcBef>
            </a:pPr>
            <a:r>
              <a:rPr lang="ar-SA" altLang="fa-IR" sz="4400" b="1" dirty="0">
                <a:cs typeface="2  Titr" pitchFamily="2" charset="-78"/>
              </a:rPr>
              <a:t>عوامل خطر ايجاد بيماريهاي قلبي عروقي</a:t>
            </a:r>
            <a:endParaRPr lang="en-US" altLang="en-US" sz="4400" b="1" dirty="0">
              <a:cs typeface="2  Titr" pitchFamily="2" charset="-78"/>
            </a:endParaRPr>
          </a:p>
        </p:txBody>
      </p:sp>
      <p:sp>
        <p:nvSpPr>
          <p:cNvPr id="11279" name="Rectangle 15"/>
          <p:cNvSpPr>
            <a:spLocks noChangeArrowheads="1"/>
          </p:cNvSpPr>
          <p:nvPr/>
        </p:nvSpPr>
        <p:spPr bwMode="auto">
          <a:xfrm>
            <a:off x="685800" y="2743200"/>
            <a:ext cx="990600" cy="762000"/>
          </a:xfrm>
          <a:prstGeom prst="rect">
            <a:avLst/>
          </a:prstGeom>
          <a:noFill/>
          <a:ln w="9525">
            <a:noFill/>
            <a:miter lim="800000"/>
            <a:headEnd/>
            <a:tailEnd/>
          </a:ln>
        </p:spPr>
        <p:txBody>
          <a:bodyPr wrap="none" anchor="ctr"/>
          <a:lstStyle/>
          <a:p>
            <a:pPr algn="ctr" rtl="1">
              <a:spcBef>
                <a:spcPct val="20000"/>
              </a:spcBef>
            </a:pPr>
            <a:r>
              <a:rPr lang="ar-SA" altLang="fa-IR" sz="2400" b="1">
                <a:solidFill>
                  <a:schemeClr val="bg1"/>
                </a:solidFill>
                <a:cs typeface="B Titr" pitchFamily="2" charset="-78"/>
              </a:rPr>
              <a:t> </a:t>
            </a:r>
            <a:r>
              <a:rPr lang="ar-SA" altLang="fa-IR" sz="3600" b="1">
                <a:solidFill>
                  <a:schemeClr val="accent2"/>
                </a:solidFill>
                <a:cs typeface="B Titr" pitchFamily="2" charset="-78"/>
              </a:rPr>
              <a:t>سيگار</a:t>
            </a:r>
            <a:r>
              <a:rPr lang="ar-SA" altLang="fa-IR" sz="2400" b="1">
                <a:solidFill>
                  <a:schemeClr val="accent2"/>
                </a:solidFill>
                <a:cs typeface="B Titr" pitchFamily="2" charset="-78"/>
              </a:rPr>
              <a:t> </a:t>
            </a:r>
            <a:endParaRPr lang="en-US" altLang="en-US" sz="2400" b="1" dirty="0">
              <a:solidFill>
                <a:schemeClr val="accent2"/>
              </a:solidFill>
              <a:cs typeface="B Titr" pitchFamily="2" charset="-78"/>
            </a:endParaRPr>
          </a:p>
        </p:txBody>
      </p:sp>
      <p:sp>
        <p:nvSpPr>
          <p:cNvPr id="11280" name="Line 16"/>
          <p:cNvSpPr>
            <a:spLocks noChangeShapeType="1"/>
          </p:cNvSpPr>
          <p:nvPr/>
        </p:nvSpPr>
        <p:spPr bwMode="auto">
          <a:xfrm flipH="1">
            <a:off x="6019800" y="2667000"/>
            <a:ext cx="457200" cy="609600"/>
          </a:xfrm>
          <a:prstGeom prst="line">
            <a:avLst/>
          </a:prstGeom>
          <a:noFill/>
          <a:ln w="9525">
            <a:solidFill>
              <a:schemeClr val="tx1"/>
            </a:solidFill>
            <a:round/>
            <a:headEnd/>
            <a:tailEnd type="triangle" w="med" len="med"/>
          </a:ln>
        </p:spPr>
        <p:txBody>
          <a:bodyPr/>
          <a:lstStyle/>
          <a:p>
            <a:endParaRPr lang="en-US" dirty="0"/>
          </a:p>
        </p:txBody>
      </p:sp>
      <p:sp>
        <p:nvSpPr>
          <p:cNvPr id="11281" name="Line 17"/>
          <p:cNvSpPr>
            <a:spLocks noChangeShapeType="1"/>
          </p:cNvSpPr>
          <p:nvPr/>
        </p:nvSpPr>
        <p:spPr bwMode="auto">
          <a:xfrm>
            <a:off x="4114800" y="2362200"/>
            <a:ext cx="0" cy="685800"/>
          </a:xfrm>
          <a:prstGeom prst="line">
            <a:avLst/>
          </a:prstGeom>
          <a:noFill/>
          <a:ln w="9525">
            <a:solidFill>
              <a:schemeClr val="tx1"/>
            </a:solidFill>
            <a:round/>
            <a:headEnd/>
            <a:tailEnd type="triangle" w="med" len="med"/>
          </a:ln>
        </p:spPr>
        <p:txBody>
          <a:bodyPr/>
          <a:lstStyle/>
          <a:p>
            <a:endParaRPr lang="en-US" dirty="0"/>
          </a:p>
        </p:txBody>
      </p:sp>
      <p:sp>
        <p:nvSpPr>
          <p:cNvPr id="11282" name="Line 18"/>
          <p:cNvSpPr>
            <a:spLocks noChangeShapeType="1"/>
          </p:cNvSpPr>
          <p:nvPr/>
        </p:nvSpPr>
        <p:spPr bwMode="auto">
          <a:xfrm flipV="1">
            <a:off x="2667000" y="4038600"/>
            <a:ext cx="1143000" cy="762000"/>
          </a:xfrm>
          <a:prstGeom prst="line">
            <a:avLst/>
          </a:prstGeom>
          <a:noFill/>
          <a:ln w="9525">
            <a:solidFill>
              <a:schemeClr val="tx1"/>
            </a:solidFill>
            <a:round/>
            <a:headEnd/>
            <a:tailEnd type="triangle" w="med" len="med"/>
          </a:ln>
        </p:spPr>
        <p:txBody>
          <a:bodyPr/>
          <a:lstStyle/>
          <a:p>
            <a:endParaRPr lang="en-US" dirty="0"/>
          </a:p>
        </p:txBody>
      </p:sp>
      <p:sp>
        <p:nvSpPr>
          <p:cNvPr id="11283" name="Line 19"/>
          <p:cNvSpPr>
            <a:spLocks noChangeShapeType="1"/>
          </p:cNvSpPr>
          <p:nvPr/>
        </p:nvSpPr>
        <p:spPr bwMode="auto">
          <a:xfrm flipH="1" flipV="1">
            <a:off x="5029200" y="4114800"/>
            <a:ext cx="533400" cy="914400"/>
          </a:xfrm>
          <a:prstGeom prst="line">
            <a:avLst/>
          </a:prstGeom>
          <a:noFill/>
          <a:ln w="9525">
            <a:solidFill>
              <a:schemeClr val="tx1"/>
            </a:solidFill>
            <a:round/>
            <a:headEnd/>
            <a:tailEnd type="triangle" w="med" len="med"/>
          </a:ln>
        </p:spPr>
        <p:txBody>
          <a:bodyPr/>
          <a:lstStyle/>
          <a:p>
            <a:endParaRPr lang="en-US" dirty="0"/>
          </a:p>
        </p:txBody>
      </p:sp>
      <p:sp>
        <p:nvSpPr>
          <p:cNvPr id="11284" name="Line 20"/>
          <p:cNvSpPr>
            <a:spLocks noChangeShapeType="1"/>
          </p:cNvSpPr>
          <p:nvPr/>
        </p:nvSpPr>
        <p:spPr bwMode="auto">
          <a:xfrm flipH="1" flipV="1">
            <a:off x="5791200" y="3962400"/>
            <a:ext cx="457200" cy="381000"/>
          </a:xfrm>
          <a:prstGeom prst="line">
            <a:avLst/>
          </a:prstGeom>
          <a:noFill/>
          <a:ln w="9525">
            <a:solidFill>
              <a:schemeClr val="tx1"/>
            </a:solidFill>
            <a:round/>
            <a:headEnd/>
            <a:tailEnd type="triangle" w="med" len="med"/>
          </a:ln>
        </p:spPr>
        <p:txBody>
          <a:bodyPr/>
          <a:lstStyle/>
          <a:p>
            <a:endParaRPr lang="en-US" dirty="0"/>
          </a:p>
        </p:txBody>
      </p:sp>
      <p:sp>
        <p:nvSpPr>
          <p:cNvPr id="11285" name="Line 21"/>
          <p:cNvSpPr>
            <a:spLocks noChangeShapeType="1"/>
          </p:cNvSpPr>
          <p:nvPr/>
        </p:nvSpPr>
        <p:spPr bwMode="auto">
          <a:xfrm>
            <a:off x="2057400" y="3200400"/>
            <a:ext cx="914400" cy="228600"/>
          </a:xfrm>
          <a:prstGeom prst="line">
            <a:avLst/>
          </a:prstGeom>
          <a:noFill/>
          <a:ln w="9525">
            <a:solidFill>
              <a:schemeClr val="tx1"/>
            </a:solidFill>
            <a:round/>
            <a:headEnd/>
            <a:tailEnd type="triangle" w="med" len="med"/>
          </a:ln>
        </p:spPr>
        <p:txBody>
          <a:bodyPr/>
          <a:lstStyle/>
          <a:p>
            <a:endParaRPr lang="en-US" dirty="0"/>
          </a:p>
        </p:txBody>
      </p:sp>
      <p:sp>
        <p:nvSpPr>
          <p:cNvPr id="11286" name="Text Box 22"/>
          <p:cNvSpPr txBox="1">
            <a:spLocks noChangeArrowheads="1"/>
          </p:cNvSpPr>
          <p:nvPr/>
        </p:nvSpPr>
        <p:spPr bwMode="auto">
          <a:xfrm>
            <a:off x="1524000" y="4648200"/>
            <a:ext cx="2133600" cy="366713"/>
          </a:xfrm>
          <a:prstGeom prst="rect">
            <a:avLst/>
          </a:prstGeom>
          <a:noFill/>
          <a:ln w="9525">
            <a:noFill/>
            <a:miter lim="800000"/>
            <a:headEnd/>
            <a:tailEnd/>
          </a:ln>
        </p:spPr>
        <p:txBody>
          <a:bodyPr>
            <a:spAutoFit/>
          </a:bodyPr>
          <a:lstStyle/>
          <a:p>
            <a:pPr algn="r">
              <a:spcBef>
                <a:spcPct val="50000"/>
              </a:spcBef>
            </a:pPr>
            <a:endParaRPr lang="en-US" altLang="en-US" sz="1400" dirty="0"/>
          </a:p>
        </p:txBody>
      </p:sp>
    </p:spTree>
    <p:extLst>
      <p:ext uri="{BB962C8B-B14F-4D97-AF65-F5344CB8AC3E}">
        <p14:creationId xmlns:p14="http://schemas.microsoft.com/office/powerpoint/2010/main" val="3281490978"/>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descr="healthyheart-cardiococktail-full"/>
          <p:cNvPicPr>
            <a:picLocks noChangeAspect="1" noChangeArrowheads="1"/>
          </p:cNvPicPr>
          <p:nvPr/>
        </p:nvPicPr>
        <p:blipFill>
          <a:blip r:embed="rId2"/>
          <a:srcRect/>
          <a:stretch>
            <a:fillRect/>
          </a:stretch>
        </p:blipFill>
        <p:spPr bwMode="auto">
          <a:xfrm>
            <a:off x="179388" y="0"/>
            <a:ext cx="8964612" cy="6869113"/>
          </a:xfrm>
          <a:prstGeom prst="rect">
            <a:avLst/>
          </a:prstGeom>
          <a:noFill/>
          <a:ln w="9525">
            <a:noFill/>
            <a:miter lim="800000"/>
            <a:headEnd/>
            <a:tailEnd/>
          </a:ln>
        </p:spPr>
      </p:pic>
      <p:sp>
        <p:nvSpPr>
          <p:cNvPr id="13315" name="Rectangle 5"/>
          <p:cNvSpPr>
            <a:spLocks noGrp="1" noChangeArrowheads="1"/>
          </p:cNvSpPr>
          <p:nvPr>
            <p:ph type="title"/>
          </p:nvPr>
        </p:nvSpPr>
        <p:spPr>
          <a:xfrm>
            <a:off x="539750" y="1196975"/>
            <a:ext cx="8229600" cy="1143000"/>
          </a:xfrm>
        </p:spPr>
        <p:txBody>
          <a:bodyPr>
            <a:normAutofit fontScale="90000"/>
          </a:bodyPr>
          <a:lstStyle/>
          <a:p>
            <a:pPr eaLnBrk="1" hangingPunct="1">
              <a:defRPr/>
            </a:pPr>
            <a:r>
              <a:rPr lang="ar-SA" sz="6600" b="1" dirty="0" smtClean="0">
                <a:solidFill>
                  <a:srgbClr val="009900"/>
                </a:solidFill>
                <a:cs typeface="B Jadid" pitchFamily="2" charset="-78"/>
              </a:rPr>
              <a:t>همین امروز شروع کنید</a:t>
            </a:r>
            <a:r>
              <a:rPr lang="en-US" sz="4000" b="1" dirty="0" smtClean="0"/>
              <a:t/>
            </a:r>
            <a:br>
              <a:rPr lang="en-US" sz="4000" b="1" dirty="0" smtClean="0"/>
            </a:br>
            <a:r>
              <a:rPr lang="ar-SA" sz="4000" b="1" dirty="0" smtClean="0"/>
              <a:t> </a:t>
            </a:r>
            <a:r>
              <a:rPr lang="ar-SA" sz="4000" dirty="0" smtClean="0">
                <a:solidFill>
                  <a:srgbClr val="00B0F0"/>
                </a:solidFill>
                <a:cs typeface="B Titr" pitchFamily="2" charset="-78"/>
              </a:rPr>
              <a:t>هیچوقت برای توجه به سلامتی دیر نیست. چه پیر و چه جوان، از همین امروز به قلب خود توجه کنید، فردا دیر است</a:t>
            </a:r>
            <a:r>
              <a:rPr lang="ar-SA" sz="4000" dirty="0" smtClean="0">
                <a:solidFill>
                  <a:schemeClr val="bg1"/>
                </a:solidFill>
                <a:cs typeface="B Titr" pitchFamily="2" charset="-78"/>
              </a:rPr>
              <a:t>.</a:t>
            </a:r>
            <a:endParaRPr lang="en-US" sz="4000" dirty="0" smtClean="0">
              <a:solidFill>
                <a:schemeClr val="bg1"/>
              </a:solidFill>
              <a:cs typeface="B Titr" pitchFamily="2" charset="-78"/>
            </a:endParaRPr>
          </a:p>
        </p:txBody>
      </p:sp>
      <p:sp>
        <p:nvSpPr>
          <p:cNvPr id="2" name="Rectangle 1"/>
          <p:cNvSpPr/>
          <p:nvPr/>
        </p:nvSpPr>
        <p:spPr>
          <a:xfrm rot="10800000" flipV="1">
            <a:off x="609600" y="4480997"/>
            <a:ext cx="3886200" cy="769441"/>
          </a:xfrm>
          <a:prstGeom prst="rect">
            <a:avLst/>
          </a:prstGeom>
        </p:spPr>
        <p:txBody>
          <a:bodyPr wrap="square">
            <a:spAutoFit/>
          </a:bodyPr>
          <a:lstStyle/>
          <a:p>
            <a:r>
              <a:rPr lang="fa-IR" sz="4400" dirty="0">
                <a:solidFill>
                  <a:srgbClr val="7030A0"/>
                </a:solidFill>
              </a:rPr>
              <a:t>تندرست باشید</a:t>
            </a:r>
            <a:endParaRPr lang="en-US" sz="4400" dirty="0">
              <a:solidFill>
                <a:srgbClr val="7030A0"/>
              </a:solidFill>
            </a:endParaRPr>
          </a:p>
        </p:txBody>
      </p:sp>
    </p:spTree>
    <p:extLst>
      <p:ext uri="{BB962C8B-B14F-4D97-AF65-F5344CB8AC3E}">
        <p14:creationId xmlns:p14="http://schemas.microsoft.com/office/powerpoint/2010/main" val="1935476194"/>
      </p:ext>
    </p:extLst>
  </p:cSld>
  <p:clrMapOvr>
    <a:masterClrMapping/>
  </p:clrMapOvr>
  <p:transition advTm="12000"/>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descr="stress"/>
          <p:cNvPicPr>
            <a:picLocks noChangeAspect="1" noChangeArrowheads="1"/>
          </p:cNvPicPr>
          <p:nvPr/>
        </p:nvPicPr>
        <p:blipFill>
          <a:blip r:embed="rId2"/>
          <a:srcRect/>
          <a:stretch>
            <a:fillRect/>
          </a:stretch>
        </p:blipFill>
        <p:spPr bwMode="auto">
          <a:xfrm>
            <a:off x="0" y="0"/>
            <a:ext cx="9144000" cy="6897688"/>
          </a:xfrm>
          <a:prstGeom prst="rect">
            <a:avLst/>
          </a:prstGeom>
          <a:noFill/>
          <a:ln w="9525">
            <a:noFill/>
            <a:miter lim="800000"/>
            <a:headEnd/>
            <a:tailEnd/>
          </a:ln>
        </p:spPr>
      </p:pic>
      <p:sp>
        <p:nvSpPr>
          <p:cNvPr id="11267" name="Rectangle 5"/>
          <p:cNvSpPr>
            <a:spLocks noGrp="1" noChangeArrowheads="1"/>
          </p:cNvSpPr>
          <p:nvPr>
            <p:ph type="title"/>
          </p:nvPr>
        </p:nvSpPr>
        <p:spPr>
          <a:xfrm>
            <a:off x="755650" y="1844675"/>
            <a:ext cx="8229600" cy="1143000"/>
          </a:xfrm>
        </p:spPr>
        <p:txBody>
          <a:bodyPr>
            <a:normAutofit fontScale="90000"/>
          </a:bodyPr>
          <a:lstStyle/>
          <a:p>
            <a:pPr eaLnBrk="1" hangingPunct="1">
              <a:defRPr/>
            </a:pPr>
            <a:r>
              <a:rPr lang="ar-SA" sz="6600" b="1" dirty="0" smtClean="0">
                <a:solidFill>
                  <a:srgbClr val="FF0000"/>
                </a:solidFill>
                <a:cs typeface="B Jadid" pitchFamily="2" charset="-78"/>
              </a:rPr>
              <a:t>استرس تان را کنترل کنید</a:t>
            </a:r>
            <a:r>
              <a:rPr lang="en-US" sz="4000" b="1" dirty="0" smtClean="0"/>
              <a:t/>
            </a:r>
            <a:br>
              <a:rPr lang="en-US" sz="4000" b="1" dirty="0" smtClean="0"/>
            </a:br>
            <a:r>
              <a:rPr lang="ar-SA" sz="4000" b="1" dirty="0" smtClean="0">
                <a:solidFill>
                  <a:srgbClr val="00B0F0"/>
                </a:solidFill>
              </a:rPr>
              <a:t> </a:t>
            </a:r>
            <a:r>
              <a:rPr lang="fa-IR" sz="4000" dirty="0" smtClean="0">
                <a:solidFill>
                  <a:srgbClr val="00B050"/>
                </a:solidFill>
                <a:cs typeface="B Titr" pitchFamily="2" charset="-78"/>
              </a:rPr>
              <a:t>زندگی بدون استرس ممکن نیست</a:t>
            </a:r>
            <a:r>
              <a:rPr lang="ar-SA" sz="4000" dirty="0" smtClean="0">
                <a:solidFill>
                  <a:srgbClr val="00B050"/>
                </a:solidFill>
                <a:cs typeface="B Titr" pitchFamily="2" charset="-78"/>
              </a:rPr>
              <a:t>. اینکه چگونه با استرس برخورد کنید </a:t>
            </a:r>
            <a:r>
              <a:rPr lang="fa-IR" sz="4000" dirty="0" smtClean="0">
                <a:solidFill>
                  <a:srgbClr val="00B050"/>
                </a:solidFill>
                <a:cs typeface="B Titr" pitchFamily="2" charset="-78"/>
              </a:rPr>
              <a:t>مهم</a:t>
            </a:r>
            <a:r>
              <a:rPr lang="ar-SA" sz="4000" dirty="0" smtClean="0">
                <a:solidFill>
                  <a:srgbClr val="00B050"/>
                </a:solidFill>
                <a:cs typeface="B Titr" pitchFamily="2" charset="-78"/>
              </a:rPr>
              <a:t> است. </a:t>
            </a:r>
            <a:r>
              <a:rPr lang="fa-IR" sz="4000" dirty="0" smtClean="0">
                <a:solidFill>
                  <a:srgbClr val="00B0F0"/>
                </a:solidFill>
                <a:cs typeface="B Titr" pitchFamily="2" charset="-78"/>
              </a:rPr>
              <a:t/>
            </a:r>
            <a:br>
              <a:rPr lang="fa-IR" sz="4000" dirty="0" smtClean="0">
                <a:solidFill>
                  <a:srgbClr val="00B0F0"/>
                </a:solidFill>
                <a:cs typeface="B Titr" pitchFamily="2" charset="-78"/>
              </a:rPr>
            </a:br>
            <a:r>
              <a:rPr lang="ar-SA" sz="4000" dirty="0" smtClean="0">
                <a:solidFill>
                  <a:srgbClr val="00B0F0"/>
                </a:solidFill>
                <a:cs typeface="B Titr" pitchFamily="2" charset="-78"/>
              </a:rPr>
              <a:t>.</a:t>
            </a:r>
            <a:r>
              <a:rPr lang="fa-IR" sz="4000" dirty="0" smtClean="0">
                <a:solidFill>
                  <a:srgbClr val="00B0F0"/>
                </a:solidFill>
                <a:cs typeface="B Titr" pitchFamily="2" charset="-78"/>
              </a:rPr>
              <a:t/>
            </a:r>
            <a:br>
              <a:rPr lang="fa-IR" sz="4000" dirty="0" smtClean="0">
                <a:solidFill>
                  <a:srgbClr val="00B0F0"/>
                </a:solidFill>
                <a:cs typeface="B Titr" pitchFamily="2" charset="-78"/>
              </a:rPr>
            </a:br>
            <a:r>
              <a:rPr lang="fa-IR" sz="5300" dirty="0" smtClean="0">
                <a:solidFill>
                  <a:srgbClr val="FF0000"/>
                </a:solidFill>
                <a:cs typeface="B Titr" pitchFamily="2" charset="-78"/>
              </a:rPr>
              <a:t>(مدیریت استرس</a:t>
            </a:r>
            <a:br>
              <a:rPr lang="fa-IR" sz="5300" dirty="0" smtClean="0">
                <a:solidFill>
                  <a:srgbClr val="FF0000"/>
                </a:solidFill>
                <a:cs typeface="B Titr" pitchFamily="2" charset="-78"/>
              </a:rPr>
            </a:br>
            <a:r>
              <a:rPr lang="fa-IR" sz="5300" dirty="0" smtClean="0">
                <a:solidFill>
                  <a:srgbClr val="FF0000"/>
                </a:solidFill>
                <a:cs typeface="B Titr" pitchFamily="2" charset="-78"/>
              </a:rPr>
              <a:t>را بیاموزیم)</a:t>
            </a:r>
            <a:endParaRPr lang="en-US" sz="5300" dirty="0" smtClean="0">
              <a:solidFill>
                <a:srgbClr val="FF0000"/>
              </a:solidFill>
              <a:cs typeface="B Titr" pitchFamily="2" charset="-78"/>
            </a:endParaRPr>
          </a:p>
        </p:txBody>
      </p:sp>
    </p:spTree>
    <p:extLst>
      <p:ext uri="{BB962C8B-B14F-4D97-AF65-F5344CB8AC3E}">
        <p14:creationId xmlns:p14="http://schemas.microsoft.com/office/powerpoint/2010/main" val="42623123"/>
      </p:ext>
    </p:extLst>
  </p:cSld>
  <p:clrMapOvr>
    <a:masterClrMapping/>
  </p:clrMapOvr>
  <p:transition advTm="12000"/>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Grp="1" noChangeAspect="1" noChangeArrowheads="1"/>
          </p:cNvPicPr>
          <p:nvPr>
            <p:ph idx="1"/>
          </p:nvPr>
        </p:nvPicPr>
        <p:blipFill>
          <a:blip r:embed="rId2"/>
          <a:srcRect/>
          <a:stretch>
            <a:fillRect/>
          </a:stretch>
        </p:blipFill>
        <p:spPr>
          <a:xfrm>
            <a:off x="-2286000" y="0"/>
            <a:ext cx="13335000" cy="8991600"/>
          </a:xfrm>
        </p:spPr>
      </p:pic>
      <p:sp>
        <p:nvSpPr>
          <p:cNvPr id="40963" name="Rectangle 3"/>
          <p:cNvSpPr>
            <a:spLocks noChangeArrowheads="1"/>
          </p:cNvSpPr>
          <p:nvPr/>
        </p:nvSpPr>
        <p:spPr bwMode="auto">
          <a:xfrm>
            <a:off x="609600" y="152400"/>
            <a:ext cx="7848600" cy="830997"/>
          </a:xfrm>
          <a:prstGeom prst="rect">
            <a:avLst/>
          </a:prstGeom>
          <a:noFill/>
          <a:ln w="9525">
            <a:noFill/>
            <a:miter lim="800000"/>
            <a:headEnd/>
            <a:tailEnd/>
          </a:ln>
        </p:spPr>
        <p:txBody>
          <a:bodyPr wrap="square">
            <a:spAutoFit/>
          </a:bodyPr>
          <a:lstStyle/>
          <a:p>
            <a:r>
              <a:rPr lang="en-US" sz="2400" b="1" dirty="0">
                <a:solidFill>
                  <a:srgbClr val="FF0000"/>
                </a:solidFill>
              </a:rPr>
              <a:t>What would a </a:t>
            </a:r>
            <a:r>
              <a:rPr lang="en-US" sz="2400" b="1" dirty="0" err="1">
                <a:solidFill>
                  <a:srgbClr val="FF0000"/>
                </a:solidFill>
              </a:rPr>
              <a:t>giraf</a:t>
            </a:r>
            <a:r>
              <a:rPr lang="en-US" sz="2400" b="1" dirty="0">
                <a:solidFill>
                  <a:srgbClr val="FF0000"/>
                </a:solidFill>
              </a:rPr>
              <a:t> look like</a:t>
            </a:r>
          </a:p>
          <a:p>
            <a:r>
              <a:rPr lang="en-US" sz="2400" b="1" dirty="0">
                <a:solidFill>
                  <a:srgbClr val="FF0000"/>
                </a:solidFill>
              </a:rPr>
              <a:t>if </a:t>
            </a:r>
            <a:r>
              <a:rPr lang="en-US" sz="2400" b="1" dirty="0" err="1">
                <a:solidFill>
                  <a:srgbClr val="FF0000"/>
                </a:solidFill>
              </a:rPr>
              <a:t>itwas</a:t>
            </a:r>
            <a:r>
              <a:rPr lang="en-US" sz="2400" b="1" dirty="0">
                <a:solidFill>
                  <a:srgbClr val="FF0000"/>
                </a:solidFill>
              </a:rPr>
              <a:t> living in America?</a:t>
            </a:r>
            <a:endParaRPr lang="en-US" sz="2400" dirty="0">
              <a:solidFill>
                <a:srgbClr val="FF0000"/>
              </a:solidFill>
            </a:endParaRPr>
          </a:p>
        </p:txBody>
      </p:sp>
    </p:spTree>
    <p:extLst>
      <p:ext uri="{BB962C8B-B14F-4D97-AF65-F5344CB8AC3E}">
        <p14:creationId xmlns:p14="http://schemas.microsoft.com/office/powerpoint/2010/main" val="24636697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76200"/>
            <a:ext cx="9143999" cy="678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44961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034" y="457200"/>
            <a:ext cx="8229600" cy="5543568"/>
          </a:xfrm>
          <a:effectLst>
            <a:outerShdw blurRad="50800" dist="38100" dir="16200000" rotWithShape="0">
              <a:srgbClr val="FF0000">
                <a:alpha val="49000"/>
              </a:srgbClr>
            </a:outerShdw>
          </a:effectLst>
        </p:spPr>
        <p:txBody>
          <a:bodyPr>
            <a:normAutofit fontScale="92500" lnSpcReduction="20000"/>
          </a:bodyPr>
          <a:lstStyle/>
          <a:p>
            <a:pPr algn="ctr" rtl="1"/>
            <a:r>
              <a:rPr lang="en-US" sz="2600" b="1" i="1" dirty="0" smtClean="0">
                <a:cs typeface="B Nazanin" pitchFamily="2" charset="-78"/>
              </a:rPr>
              <a:t>      </a:t>
            </a:r>
            <a:r>
              <a:rPr lang="fa-IR" sz="2600" b="1" i="1" dirty="0" smtClean="0">
                <a:cs typeface="B Nazanin" pitchFamily="2" charset="-78"/>
              </a:rPr>
              <a:t>درصد ابتلا به فشارخون بالا دركشور ايران 20% است يعني</a:t>
            </a:r>
          </a:p>
          <a:p>
            <a:pPr algn="ctr" rtl="1">
              <a:buNone/>
            </a:pPr>
            <a:r>
              <a:rPr lang="en-US" sz="2600" b="1" i="1" dirty="0" smtClean="0">
                <a:cs typeface="B Nazanin" pitchFamily="2" charset="-78"/>
              </a:rPr>
              <a:t>        </a:t>
            </a:r>
            <a:r>
              <a:rPr lang="fa-IR" sz="2600" b="1" i="1" dirty="0" smtClean="0">
                <a:cs typeface="B Nazanin" pitchFamily="2" charset="-78"/>
              </a:rPr>
              <a:t>در كشور ايران از هر پنج نفر يك نفر به فشارخون بالا مبتلا است.</a:t>
            </a:r>
          </a:p>
          <a:p>
            <a:pPr algn="ctr" rtl="1">
              <a:buNone/>
            </a:pPr>
            <a:endParaRPr lang="fa-IR" sz="2600" b="1" i="1" dirty="0" smtClean="0">
              <a:cs typeface="B Nazanin" pitchFamily="2" charset="-78"/>
            </a:endParaRPr>
          </a:p>
          <a:p>
            <a:pPr algn="ctr" rtl="1"/>
            <a:r>
              <a:rPr lang="fa-IR" sz="2600" b="1" i="1" dirty="0" smtClean="0">
                <a:cs typeface="B Nazanin" pitchFamily="2" charset="-78"/>
              </a:rPr>
              <a:t>فشار خون بالا مهمترين عامل خطر سكته مغزي يا </a:t>
            </a:r>
            <a:r>
              <a:rPr lang="en-US" sz="2600" b="1" i="1" dirty="0" smtClean="0">
                <a:cs typeface="B Nazanin" pitchFamily="2" charset="-78"/>
              </a:rPr>
              <a:t> stroke </a:t>
            </a:r>
            <a:r>
              <a:rPr lang="fa-IR" sz="2600" b="1" i="1" dirty="0" smtClean="0">
                <a:cs typeface="B Nazanin" pitchFamily="2" charset="-78"/>
              </a:rPr>
              <a:t> است.</a:t>
            </a:r>
          </a:p>
          <a:p>
            <a:pPr algn="ctr" rtl="1"/>
            <a:r>
              <a:rPr lang="fa-IR" sz="2600" b="1" i="1" dirty="0" smtClean="0">
                <a:cs typeface="B Nazanin" pitchFamily="2" charset="-78"/>
              </a:rPr>
              <a:t>فشار خون بالا اثرات جدي بر قلب، كليه و چشم دارد.</a:t>
            </a:r>
          </a:p>
          <a:p>
            <a:pPr algn="ctr" rtl="1"/>
            <a:endParaRPr lang="fa-IR" sz="2600" b="1" i="1" dirty="0" smtClean="0">
              <a:cs typeface="B Nazanin" pitchFamily="2" charset="-78"/>
            </a:endParaRPr>
          </a:p>
          <a:p>
            <a:pPr algn="ctr" rtl="1"/>
            <a:r>
              <a:rPr lang="fa-IR" sz="2600" b="1" i="1" dirty="0" smtClean="0">
                <a:cs typeface="B Nazanin" pitchFamily="2" charset="-78"/>
              </a:rPr>
              <a:t>فشارخون بالا موجب نارسايي قلبي، نارسايي كليوي و همچنين سكته مغزي مي گردد.</a:t>
            </a:r>
          </a:p>
          <a:p>
            <a:pPr marL="0" indent="0" algn="ctr" rtl="1">
              <a:buNone/>
            </a:pPr>
            <a:endParaRPr lang="fa-IR" sz="2600" b="1" i="1" dirty="0" smtClean="0">
              <a:cs typeface="B Nazanin" pitchFamily="2" charset="-78"/>
            </a:endParaRPr>
          </a:p>
          <a:p>
            <a:pPr algn="ctr" rtl="1"/>
            <a:r>
              <a:rPr lang="fa-IR" sz="2600" b="1" i="1" dirty="0" smtClean="0">
                <a:cs typeface="B Nazanin" pitchFamily="2" charset="-78"/>
              </a:rPr>
              <a:t>9/4 ميليون نفر هر سال در دنيا به علت بيماري فشارخون بالا مي ميرند</a:t>
            </a:r>
          </a:p>
          <a:p>
            <a:pPr marL="0" indent="0" algn="ctr" rtl="1">
              <a:buNone/>
            </a:pPr>
            <a:endParaRPr lang="fa-IR" sz="2600" b="1" i="1" dirty="0" smtClean="0">
              <a:cs typeface="B Nazanin" pitchFamily="2" charset="-78"/>
            </a:endParaRPr>
          </a:p>
          <a:p>
            <a:pPr algn="ctr" rtl="1"/>
            <a:r>
              <a:rPr lang="fa-IR" sz="2600" b="1" i="1" dirty="0" smtClean="0">
                <a:cs typeface="B Nazanin" pitchFamily="2" charset="-78"/>
              </a:rPr>
              <a:t>3/4.در صد..در كشور ايران هر سال به علت بيماري فشارخون بالا مي ميرند</a:t>
            </a:r>
          </a:p>
          <a:p>
            <a:pPr algn="ctr" rtl="1">
              <a:buNone/>
            </a:pPr>
            <a:r>
              <a:rPr lang="fa-IR" sz="2600" b="1" i="1" dirty="0" smtClean="0">
                <a:cs typeface="B Nazanin" pitchFamily="2" charset="-78"/>
              </a:rPr>
              <a:t>52% از اين مرگ ها به علت سكته مغزي است</a:t>
            </a:r>
          </a:p>
          <a:p>
            <a:pPr algn="ctr" rtl="1">
              <a:buNone/>
            </a:pPr>
            <a:r>
              <a:rPr lang="fa-IR" sz="2600" b="1" i="1" dirty="0" smtClean="0">
                <a:cs typeface="B Nazanin" pitchFamily="2" charset="-78"/>
              </a:rPr>
              <a:t> </a:t>
            </a:r>
          </a:p>
          <a:p>
            <a:pPr algn="just" rtl="1"/>
            <a:endParaRPr lang="fa-IR" sz="2400" dirty="0" smtClean="0">
              <a:cs typeface="B Nazanin" pitchFamily="2" charset="-78"/>
            </a:endParaRPr>
          </a:p>
          <a:p>
            <a:pPr algn="just" rtl="1"/>
            <a:endParaRPr lang="en-US" sz="2400" dirty="0">
              <a:cs typeface="B Nazanin" pitchFamily="2" charset="-78"/>
            </a:endParaRPr>
          </a:p>
        </p:txBody>
      </p:sp>
      <p:pic>
        <p:nvPicPr>
          <p:cNvPr id="4" name="Picture 3" descr="imagesCA19SD0C.jpg"/>
          <p:cNvPicPr>
            <a:picLocks noChangeAspect="1"/>
          </p:cNvPicPr>
          <p:nvPr/>
        </p:nvPicPr>
        <p:blipFill>
          <a:blip r:embed="rId2" cstate="print"/>
          <a:stretch>
            <a:fillRect/>
          </a:stretch>
        </p:blipFill>
        <p:spPr>
          <a:xfrm rot="2149138">
            <a:off x="7779476" y="265335"/>
            <a:ext cx="1206908" cy="928690"/>
          </a:xfrm>
          <a:prstGeom prst="rect">
            <a:avLst/>
          </a:prstGeom>
        </p:spPr>
      </p:pic>
    </p:spTree>
    <p:extLst>
      <p:ext uri="{BB962C8B-B14F-4D97-AF65-F5344CB8AC3E}">
        <p14:creationId xmlns:p14="http://schemas.microsoft.com/office/powerpoint/2010/main" val="4794608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2910" y="142853"/>
            <a:ext cx="7772400" cy="571504"/>
          </a:xfrm>
          <a:effectLst>
            <a:outerShdw blurRad="50800" dist="38100" dir="8100000" algn="tr" rotWithShape="0">
              <a:srgbClr val="00B050">
                <a:alpha val="40000"/>
              </a:srgbClr>
            </a:outerShdw>
          </a:effectLst>
        </p:spPr>
        <p:txBody>
          <a:bodyPr>
            <a:normAutofit/>
          </a:bodyPr>
          <a:lstStyle/>
          <a:p>
            <a:pPr rtl="1"/>
            <a:r>
              <a:rPr lang="fa-IR" sz="2400" b="1" i="1" dirty="0" smtClean="0">
                <a:cs typeface="B Titr" pitchFamily="2" charset="-78"/>
              </a:rPr>
              <a:t>(هيپرتانسيون) فشارخون چيست؟</a:t>
            </a:r>
            <a:endParaRPr lang="en-US" sz="2400" b="1" i="1" dirty="0">
              <a:cs typeface="B Titr" pitchFamily="2" charset="-78"/>
            </a:endParaRPr>
          </a:p>
        </p:txBody>
      </p:sp>
      <p:sp>
        <p:nvSpPr>
          <p:cNvPr id="3" name="Subtitle 2"/>
          <p:cNvSpPr>
            <a:spLocks noGrp="1"/>
          </p:cNvSpPr>
          <p:nvPr>
            <p:ph type="subTitle" idx="1"/>
          </p:nvPr>
        </p:nvSpPr>
        <p:spPr>
          <a:xfrm>
            <a:off x="714348" y="928670"/>
            <a:ext cx="7715304" cy="5214974"/>
          </a:xfrm>
          <a:effectLst>
            <a:outerShdw blurRad="50800" dist="38100" dir="13500000" algn="br" rotWithShape="0">
              <a:srgbClr val="FF0000">
                <a:alpha val="40000"/>
              </a:srgbClr>
            </a:outerShdw>
          </a:effectLst>
        </p:spPr>
        <p:txBody>
          <a:bodyPr>
            <a:normAutofit fontScale="25000" lnSpcReduction="20000"/>
          </a:bodyPr>
          <a:lstStyle/>
          <a:p>
            <a:pPr algn="just" rtl="1">
              <a:lnSpc>
                <a:spcPct val="120000"/>
              </a:lnSpc>
            </a:pPr>
            <a:r>
              <a:rPr lang="fa-IR" sz="11200" b="1" i="1" dirty="0" smtClean="0">
                <a:solidFill>
                  <a:schemeClr val="dk1"/>
                </a:solidFill>
                <a:cs typeface="B Nazanin" pitchFamily="2" charset="-78"/>
              </a:rPr>
              <a:t>هيپرتانسيون يا فشارخون بالا يك بيماري شايع دربالغين است. نيروي خوني كه ازقلب پمپ مي شود و به ديواره رگ ها واردمي شود فشارخون نام دارد. وقتي نيروي وارد شده به جدارهاي شريان آئورت بيش از معمول باشد موجب بالا رفتن فشارخون مي شود، وقتي فشارخون افزايش مي يابد قلب بايد با قدرت بيشتري منقبض شود تا براين فشار غلبه كند.</a:t>
            </a:r>
          </a:p>
          <a:p>
            <a:pPr algn="just" rtl="1"/>
            <a:endParaRPr lang="fa-IR" sz="2600" b="1" i="1" dirty="0" smtClean="0">
              <a:solidFill>
                <a:schemeClr val="tx1"/>
              </a:solidFill>
              <a:latin typeface="+mj-lt"/>
              <a:ea typeface="+mj-ea"/>
              <a:cs typeface="B Nazanin" pitchFamily="2" charset="-78"/>
            </a:endParaRPr>
          </a:p>
          <a:p>
            <a:pPr algn="just" rtl="1"/>
            <a:r>
              <a:rPr lang="fa-IR" sz="8000" b="1" i="1" dirty="0" smtClean="0">
                <a:solidFill>
                  <a:schemeClr val="tx1"/>
                </a:solidFill>
                <a:latin typeface="+mj-lt"/>
                <a:ea typeface="+mj-ea"/>
                <a:cs typeface="B Titr" pitchFamily="2" charset="-78"/>
              </a:rPr>
              <a:t>علائم فشارخون بالا</a:t>
            </a:r>
          </a:p>
          <a:p>
            <a:pPr algn="just" rtl="1">
              <a:lnSpc>
                <a:spcPct val="120000"/>
              </a:lnSpc>
            </a:pPr>
            <a:r>
              <a:rPr lang="fa-IR" sz="11200" b="1" i="1" dirty="0" smtClean="0">
                <a:solidFill>
                  <a:schemeClr val="dk1"/>
                </a:solidFill>
                <a:cs typeface="B Nazanin" pitchFamily="2" charset="-78"/>
              </a:rPr>
              <a:t>فشارخون بالا معمولا علامتي ندارد.حتي ممكن است فرد سالها به آن مبتلا باشد ولي متوجه آن نشود به همين علت آن را </a:t>
            </a:r>
            <a:r>
              <a:rPr lang="en-US" sz="11200" b="1" i="1" dirty="0" smtClean="0">
                <a:solidFill>
                  <a:schemeClr val="dk1"/>
                </a:solidFill>
                <a:cs typeface="B Nazanin" pitchFamily="2" charset="-78"/>
              </a:rPr>
              <a:t>  silent killer</a:t>
            </a:r>
            <a:r>
              <a:rPr lang="fa-IR" sz="11200" b="1" i="1" dirty="0" smtClean="0">
                <a:solidFill>
                  <a:schemeClr val="dk1"/>
                </a:solidFill>
                <a:cs typeface="B Nazanin" pitchFamily="2" charset="-78"/>
              </a:rPr>
              <a:t>يا قاتل خاموش مي گويند.</a:t>
            </a:r>
          </a:p>
          <a:p>
            <a:pPr algn="just" rtl="1"/>
            <a:endParaRPr lang="fa-IR" sz="2400" dirty="0" smtClean="0">
              <a:cs typeface="B Nazanin" pitchFamily="2" charset="-78"/>
            </a:endParaRPr>
          </a:p>
          <a:p>
            <a:pPr rtl="1"/>
            <a:r>
              <a:rPr lang="fa-IR" sz="1800" dirty="0" smtClean="0">
                <a:cs typeface="B Nazanin" pitchFamily="2" charset="-78"/>
              </a:rPr>
              <a:t>              </a:t>
            </a:r>
            <a:endParaRPr lang="fa-IR" sz="1800" b="1" i="1" dirty="0" smtClean="0">
              <a:solidFill>
                <a:srgbClr val="FF0000"/>
              </a:solidFill>
              <a:cs typeface="B Nazanin" pitchFamily="2" charset="-78"/>
            </a:endParaRPr>
          </a:p>
          <a:p>
            <a:pPr algn="just" rtl="1"/>
            <a:endParaRPr lang="fa-IR" sz="2400" dirty="0" smtClean="0">
              <a:cs typeface="B Nazanin" pitchFamily="2" charset="-78"/>
            </a:endParaRPr>
          </a:p>
          <a:p>
            <a:pPr algn="just" rtl="1"/>
            <a:endParaRPr lang="fa-IR" sz="2400" dirty="0" smtClean="0">
              <a:cs typeface="B Nazanin" pitchFamily="2" charset="-78"/>
            </a:endParaRPr>
          </a:p>
          <a:p>
            <a:pPr algn="just" rtl="1"/>
            <a:endParaRPr lang="fa-IR" sz="2400" dirty="0" smtClean="0">
              <a:cs typeface="B Nazanin" pitchFamily="2" charset="-78"/>
            </a:endParaRPr>
          </a:p>
          <a:p>
            <a:pPr algn="just" rtl="1"/>
            <a:endParaRPr lang="fa-IR" sz="2400" dirty="0" smtClean="0">
              <a:cs typeface="B Nazanin" pitchFamily="2" charset="-78"/>
            </a:endParaRPr>
          </a:p>
          <a:p>
            <a:pPr algn="just" rtl="1"/>
            <a:endParaRPr lang="fa-IR" sz="2400" dirty="0" smtClean="0">
              <a:cs typeface="B Nazanin" pitchFamily="2" charset="-78"/>
            </a:endParaRPr>
          </a:p>
          <a:p>
            <a:pPr algn="just" rtl="1"/>
            <a:endParaRPr lang="fa-IR" sz="2400" dirty="0" smtClean="0">
              <a:cs typeface="B Nazanin" pitchFamily="2" charset="-78"/>
            </a:endParaRPr>
          </a:p>
          <a:p>
            <a:pPr algn="just" rtl="1"/>
            <a:r>
              <a:rPr lang="fa-IR" sz="2400" dirty="0" smtClean="0">
                <a:cs typeface="B Nazanin" pitchFamily="2" charset="-78"/>
              </a:rPr>
              <a:t>     </a:t>
            </a:r>
            <a:endParaRPr lang="en-US" sz="1600" b="1" i="1" dirty="0">
              <a:solidFill>
                <a:schemeClr val="dk1"/>
              </a:solidFill>
              <a:cs typeface="B Nazanin" pitchFamily="2" charset="-78"/>
            </a:endParaRPr>
          </a:p>
        </p:txBody>
      </p:sp>
      <p:pic>
        <p:nvPicPr>
          <p:cNvPr id="1026" name="Picture 2" descr="E:\My Documents\My Pictures\3224725411221518340106152176223297814818878.jpg"/>
          <p:cNvPicPr>
            <a:picLocks noChangeAspect="1" noChangeArrowheads="1"/>
          </p:cNvPicPr>
          <p:nvPr/>
        </p:nvPicPr>
        <p:blipFill>
          <a:blip r:embed="rId2" cstate="print"/>
          <a:srcRect/>
          <a:stretch>
            <a:fillRect/>
          </a:stretch>
        </p:blipFill>
        <p:spPr bwMode="auto">
          <a:xfrm>
            <a:off x="0" y="5715016"/>
            <a:ext cx="1071538" cy="1107251"/>
          </a:xfrm>
          <a:prstGeom prst="rect">
            <a:avLst/>
          </a:prstGeom>
          <a:noFill/>
        </p:spPr>
      </p:pic>
      <p:pic>
        <p:nvPicPr>
          <p:cNvPr id="5" name="Picture 2" descr="E:\My Documents\My Pictures\3224725411221518340106152176223297814818878.jpg"/>
          <p:cNvPicPr>
            <a:picLocks noChangeAspect="1" noChangeArrowheads="1"/>
          </p:cNvPicPr>
          <p:nvPr/>
        </p:nvPicPr>
        <p:blipFill>
          <a:blip r:embed="rId2" cstate="print"/>
          <a:srcRect/>
          <a:stretch>
            <a:fillRect/>
          </a:stretch>
        </p:blipFill>
        <p:spPr bwMode="auto">
          <a:xfrm>
            <a:off x="8143900" y="1"/>
            <a:ext cx="1000100" cy="958749"/>
          </a:xfrm>
          <a:prstGeom prst="rect">
            <a:avLst/>
          </a:prstGeom>
          <a:noFill/>
        </p:spPr>
      </p:pic>
    </p:spTree>
    <p:extLst>
      <p:ext uri="{BB962C8B-B14F-4D97-AF65-F5344CB8AC3E}">
        <p14:creationId xmlns:p14="http://schemas.microsoft.com/office/powerpoint/2010/main" val="36507614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latin typeface="Raleway"/>
              </a:rPr>
              <a:t>Blood pressure</a:t>
            </a:r>
            <a:endParaRPr lang="en-US" dirty="0">
              <a:solidFill>
                <a:srgbClr val="FF0000"/>
              </a:solidFill>
            </a:endParaRPr>
          </a:p>
        </p:txBody>
      </p:sp>
      <p:sp>
        <p:nvSpPr>
          <p:cNvPr id="3" name="Content Placeholder 2"/>
          <p:cNvSpPr>
            <a:spLocks noGrp="1"/>
          </p:cNvSpPr>
          <p:nvPr>
            <p:ph idx="1"/>
          </p:nvPr>
        </p:nvSpPr>
        <p:spPr/>
        <p:txBody>
          <a:bodyPr>
            <a:normAutofit fontScale="92500" lnSpcReduction="10000"/>
          </a:bodyPr>
          <a:lstStyle/>
          <a:p>
            <a:r>
              <a:rPr lang="en-US" sz="2000" dirty="0">
                <a:solidFill>
                  <a:srgbClr val="000000"/>
                </a:solidFill>
                <a:latin typeface="Raleway"/>
              </a:rPr>
              <a:t> The blood pressure is the pressure of the </a:t>
            </a:r>
            <a:r>
              <a:rPr lang="en-US" sz="2200" dirty="0">
                <a:solidFill>
                  <a:srgbClr val="000000"/>
                </a:solidFill>
                <a:latin typeface="Raleway"/>
              </a:rPr>
              <a:t>blood within the arteries</a:t>
            </a:r>
            <a:r>
              <a:rPr lang="en-US" sz="2200" dirty="0" smtClean="0">
                <a:solidFill>
                  <a:srgbClr val="000000"/>
                </a:solidFill>
                <a:latin typeface="Raleway"/>
              </a:rPr>
              <a:t>.</a:t>
            </a:r>
          </a:p>
          <a:p>
            <a:r>
              <a:rPr lang="en-US" sz="2200" dirty="0">
                <a:solidFill>
                  <a:srgbClr val="000000"/>
                </a:solidFill>
                <a:latin typeface="Raleway"/>
              </a:rPr>
              <a:t> </a:t>
            </a:r>
            <a:r>
              <a:rPr lang="en-US" sz="2200" dirty="0" smtClean="0">
                <a:solidFill>
                  <a:srgbClr val="000000"/>
                </a:solidFill>
                <a:latin typeface="Raleway"/>
              </a:rPr>
              <a:t>                                                                                                                                                                                                                                                                                                                                                                                                                                                                                                                                                                                                                                                                                                                                 </a:t>
            </a:r>
            <a:r>
              <a:rPr lang="en-US" sz="2200" dirty="0">
                <a:solidFill>
                  <a:srgbClr val="000000"/>
                </a:solidFill>
                <a:latin typeface="Raleway"/>
              </a:rPr>
              <a:t>It is produced primarily by the contraction of the </a:t>
            </a:r>
            <a:r>
              <a:rPr lang="en-US" sz="2200" dirty="0">
                <a:solidFill>
                  <a:srgbClr val="2196F3"/>
                </a:solidFill>
                <a:latin typeface="Raleway"/>
                <a:hlinkClick r:id="rId2"/>
              </a:rPr>
              <a:t>heart </a:t>
            </a:r>
            <a:r>
              <a:rPr lang="en-US" sz="2200" dirty="0" smtClean="0">
                <a:solidFill>
                  <a:srgbClr val="2196F3"/>
                </a:solidFill>
                <a:latin typeface="Raleway"/>
                <a:hlinkClick r:id="rId2"/>
              </a:rPr>
              <a:t>muscle</a:t>
            </a:r>
            <a:endParaRPr lang="en-US" sz="2200" dirty="0" smtClean="0">
              <a:solidFill>
                <a:srgbClr val="2196F3"/>
              </a:solidFill>
              <a:latin typeface="Raleway"/>
            </a:endParaRPr>
          </a:p>
          <a:p>
            <a:endParaRPr lang="en-US" sz="2200" dirty="0">
              <a:solidFill>
                <a:srgbClr val="2196F3"/>
              </a:solidFill>
              <a:latin typeface="Raleway"/>
            </a:endParaRPr>
          </a:p>
          <a:p>
            <a:r>
              <a:rPr lang="en-US" sz="2200" dirty="0" smtClean="0">
                <a:solidFill>
                  <a:srgbClr val="000000"/>
                </a:solidFill>
                <a:latin typeface="Raleway"/>
              </a:rPr>
              <a:t>. </a:t>
            </a:r>
            <a:r>
              <a:rPr lang="en-US" sz="2200" dirty="0">
                <a:solidFill>
                  <a:srgbClr val="000000"/>
                </a:solidFill>
                <a:latin typeface="Raleway"/>
              </a:rPr>
              <a:t>It's measurement is recorded by two </a:t>
            </a:r>
            <a:r>
              <a:rPr lang="en-US" sz="2200" dirty="0" smtClean="0">
                <a:solidFill>
                  <a:srgbClr val="000000"/>
                </a:solidFill>
                <a:latin typeface="Raleway"/>
              </a:rPr>
              <a:t>numbers:</a:t>
            </a:r>
          </a:p>
          <a:p>
            <a:pPr marL="0" indent="0">
              <a:buNone/>
            </a:pPr>
            <a:endParaRPr lang="en-US" sz="2200" dirty="0" smtClean="0">
              <a:solidFill>
                <a:srgbClr val="000000"/>
              </a:solidFill>
              <a:latin typeface="Raleway"/>
            </a:endParaRPr>
          </a:p>
          <a:p>
            <a:r>
              <a:rPr lang="en-US" sz="2200" dirty="0" smtClean="0">
                <a:solidFill>
                  <a:srgbClr val="000000"/>
                </a:solidFill>
                <a:latin typeface="Raleway"/>
              </a:rPr>
              <a:t>. </a:t>
            </a:r>
            <a:r>
              <a:rPr lang="en-US" sz="2200" dirty="0">
                <a:solidFill>
                  <a:srgbClr val="000000"/>
                </a:solidFill>
                <a:latin typeface="Raleway"/>
              </a:rPr>
              <a:t>The first (systolic pressure) is measured after the heart contracts and is </a:t>
            </a:r>
            <a:r>
              <a:rPr lang="en-US" sz="2200" dirty="0" smtClean="0">
                <a:solidFill>
                  <a:srgbClr val="000000"/>
                </a:solidFill>
                <a:latin typeface="Raleway"/>
              </a:rPr>
              <a:t>highest</a:t>
            </a:r>
          </a:p>
          <a:p>
            <a:endParaRPr lang="en-US" sz="2200" dirty="0" smtClean="0">
              <a:solidFill>
                <a:srgbClr val="000000"/>
              </a:solidFill>
              <a:latin typeface="Raleway"/>
            </a:endParaRPr>
          </a:p>
          <a:p>
            <a:r>
              <a:rPr lang="en-US" sz="2200" dirty="0" smtClean="0">
                <a:solidFill>
                  <a:srgbClr val="000000"/>
                </a:solidFill>
                <a:latin typeface="Raleway"/>
              </a:rPr>
              <a:t>. </a:t>
            </a:r>
            <a:r>
              <a:rPr lang="en-US" sz="2200" dirty="0">
                <a:solidFill>
                  <a:srgbClr val="000000"/>
                </a:solidFill>
                <a:latin typeface="Raleway"/>
              </a:rPr>
              <a:t>The second (diastolic pressure) is measured before the heart contracts and </a:t>
            </a:r>
            <a:r>
              <a:rPr lang="en-US" sz="2200" dirty="0" smtClean="0">
                <a:solidFill>
                  <a:srgbClr val="000000"/>
                </a:solidFill>
                <a:latin typeface="Raleway"/>
              </a:rPr>
              <a:t>lowest</a:t>
            </a:r>
          </a:p>
          <a:p>
            <a:endParaRPr lang="en-US" sz="2200" dirty="0" smtClean="0">
              <a:solidFill>
                <a:srgbClr val="000000"/>
              </a:solidFill>
              <a:latin typeface="Raleway"/>
            </a:endParaRPr>
          </a:p>
          <a:p>
            <a:r>
              <a:rPr lang="en-US" sz="2200" dirty="0" smtClean="0">
                <a:solidFill>
                  <a:srgbClr val="000000"/>
                </a:solidFill>
                <a:latin typeface="Raleway"/>
              </a:rPr>
              <a:t>. </a:t>
            </a:r>
            <a:r>
              <a:rPr lang="en-US" sz="2200" dirty="0">
                <a:solidFill>
                  <a:srgbClr val="000000"/>
                </a:solidFill>
                <a:latin typeface="Raleway"/>
              </a:rPr>
              <a:t>A blood pressure cuff is used to measure the pressure</a:t>
            </a:r>
            <a:r>
              <a:rPr lang="en-US" sz="2200" dirty="0" smtClean="0">
                <a:solidFill>
                  <a:srgbClr val="000000"/>
                </a:solidFill>
                <a:latin typeface="Raleway"/>
              </a:rPr>
              <a:t>.</a:t>
            </a:r>
          </a:p>
          <a:p>
            <a:pPr marL="0" indent="0">
              <a:buNone/>
            </a:pPr>
            <a:endParaRPr lang="en-US" sz="2200" dirty="0">
              <a:solidFill>
                <a:srgbClr val="000000"/>
              </a:solidFill>
              <a:latin typeface="Raleway"/>
            </a:endParaRPr>
          </a:p>
        </p:txBody>
      </p:sp>
    </p:spTree>
    <p:extLst>
      <p:ext uri="{BB962C8B-B14F-4D97-AF65-F5344CB8AC3E}">
        <p14:creationId xmlns:p14="http://schemas.microsoft.com/office/powerpoint/2010/main" val="6944652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1288</TotalTime>
  <Words>3101</Words>
  <Application>Microsoft Office PowerPoint</Application>
  <PresentationFormat>On-screen Show (4:3)</PresentationFormat>
  <Paragraphs>560</Paragraphs>
  <Slides>52</Slides>
  <Notes>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54" baseType="lpstr">
      <vt:lpstr>Office Theme</vt:lpstr>
      <vt:lpstr>Packager Shell Object</vt:lpstr>
      <vt:lpstr>PowerPoint Presentation</vt:lpstr>
      <vt:lpstr>PowerPoint Presentation</vt:lpstr>
      <vt:lpstr>PowerPoint Presentation</vt:lpstr>
      <vt:lpstr>وضعيت مرگ وميردراستان كرمانشاه </vt:lpstr>
      <vt:lpstr>PowerPoint Presentation</vt:lpstr>
      <vt:lpstr>PowerPoint Presentation</vt:lpstr>
      <vt:lpstr>PowerPoint Presentation</vt:lpstr>
      <vt:lpstr>(هيپرتانسيون) فشارخون چيست؟</vt:lpstr>
      <vt:lpstr>Blood pressure</vt:lpstr>
      <vt:lpstr>Picture of Blood Pressure</vt:lpstr>
      <vt:lpstr>انواع فشارخون بالا</vt:lpstr>
      <vt:lpstr>طبقه بندي فشارخون برحسب ميليمترجيوه</vt:lpstr>
      <vt:lpstr>Hypertension</vt:lpstr>
      <vt:lpstr>فشار خون بالا: </vt:lpstr>
      <vt:lpstr>Picture of Hypertension </vt:lpstr>
      <vt:lpstr>نکات مهم</vt:lpstr>
      <vt:lpstr>تشخيص زود هنگام و خود مراقبتي فشارخون بالا</vt:lpstr>
      <vt:lpstr>درمان فشارخون بالا</vt:lpstr>
      <vt:lpstr>BP MEASUREMENT</vt:lpstr>
      <vt:lpstr>PowerPoint Presentation</vt:lpstr>
      <vt:lpstr>روند پیشرفت بیماری عروق کرونر مکانیسم ایجاد بیماری</vt:lpstr>
      <vt:lpstr>PowerPoint Presentation</vt:lpstr>
      <vt:lpstr>PowerPoint Presentation</vt:lpstr>
      <vt:lpstr>وضعیت دیابت در جهان</vt:lpstr>
      <vt:lpstr>شیوع دیابت در ایران (پیمایش STEPS 2016 )</vt:lpstr>
      <vt:lpstr>تعداد مرگ سالانه ناشی از دیابت</vt:lpstr>
      <vt:lpstr> </vt:lpstr>
      <vt:lpstr>معیار های تشخیص دیابت:</vt:lpstr>
      <vt:lpstr>انواع دیابت</vt:lpstr>
      <vt:lpstr>What is the Difference Between Type 1 and Type 2 Diabetes?</vt:lpstr>
      <vt:lpstr>Type 1 diabetes</vt:lpstr>
      <vt:lpstr>Insulin</vt:lpstr>
      <vt:lpstr>Insulin Pump Treatment </vt:lpstr>
      <vt:lpstr>A1C</vt:lpstr>
      <vt:lpstr>Are the complications of both types of diabetes the same? </vt:lpstr>
      <vt:lpstr>عوارض دیابت:</vt:lpstr>
      <vt:lpstr>How do the treatments for type 1 and type 2 diabetes differ? </vt:lpstr>
      <vt:lpstr>PowerPoint Presentation</vt:lpstr>
      <vt:lpstr>PowerPoint Presentation</vt:lpstr>
      <vt:lpstr>چگونه مرگ و میر ناشی از بیماری های غیر واگیر را کاهش دهیم؟</vt:lpstr>
      <vt:lpstr>PowerPoint Presentation</vt:lpstr>
      <vt:lpstr>برنامه منع تبلیغات کالاهای آسیب رسان به سلامت  ماده 7 </vt:lpstr>
      <vt:lpstr>بيان ضرورت</vt:lpstr>
      <vt:lpstr>چه نتایجی دارد؟</vt:lpstr>
      <vt:lpstr>قانون احکام دایمی برنامه های توسعه کشور </vt:lpstr>
      <vt:lpstr>ماده الحاقي 48 </vt:lpstr>
      <vt:lpstr>استانداردهای ملی و مصادیق فهرست نهایی کالاها و اقدامات آسیب رسان به سلامت به جهت منع تبلیغات در سال 1400</vt:lpstr>
      <vt:lpstr>PowerPoint Presentation</vt:lpstr>
      <vt:lpstr>PowerPoint Presentation</vt:lpstr>
      <vt:lpstr>همین امروز شروع کنید  هیچوقت برای توجه به سلامتی دیر نیست. چه پیر و چه جوان، از همین امروز به قلب خود توجه کنید، فردا دیر است.</vt:lpstr>
      <vt:lpstr>استرس تان را کنترل کنید  زندگی بدون استرس ممکن نیست. اینکه چگونه با استرس برخورد کنید مهم است.  . (مدیریت استرس را بیاموزیم)</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ds</dc:creator>
  <cp:lastModifiedBy>ds</cp:lastModifiedBy>
  <cp:revision>381</cp:revision>
  <dcterms:created xsi:type="dcterms:W3CDTF">2006-08-16T00:00:00Z</dcterms:created>
  <dcterms:modified xsi:type="dcterms:W3CDTF">2021-12-18T08:35:34Z</dcterms:modified>
</cp:coreProperties>
</file>